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 autoCompressPictures="0">
  <p:sldMasterIdLst>
    <p:sldMasterId id="2147483789" r:id="rId1"/>
    <p:sldMasterId id="2147483850" r:id="rId2"/>
    <p:sldMasterId id="2147483861" r:id="rId3"/>
    <p:sldMasterId id="2147483887" r:id="rId4"/>
    <p:sldMasterId id="2147483899" r:id="rId5"/>
    <p:sldMasterId id="2147483911" r:id="rId6"/>
  </p:sldMasterIdLst>
  <p:notesMasterIdLst>
    <p:notesMasterId r:id="rId26"/>
  </p:notesMasterIdLst>
  <p:handoutMasterIdLst>
    <p:handoutMasterId r:id="rId27"/>
  </p:handoutMasterIdLst>
  <p:sldIdLst>
    <p:sldId id="680" r:id="rId7"/>
    <p:sldId id="643" r:id="rId8"/>
    <p:sldId id="676" r:id="rId9"/>
    <p:sldId id="686" r:id="rId10"/>
    <p:sldId id="672" r:id="rId11"/>
    <p:sldId id="683" r:id="rId12"/>
    <p:sldId id="689" r:id="rId13"/>
    <p:sldId id="695" r:id="rId14"/>
    <p:sldId id="696" r:id="rId15"/>
    <p:sldId id="694" r:id="rId16"/>
    <p:sldId id="690" r:id="rId17"/>
    <p:sldId id="691" r:id="rId18"/>
    <p:sldId id="692" r:id="rId19"/>
    <p:sldId id="693" r:id="rId20"/>
    <p:sldId id="682" r:id="rId21"/>
    <p:sldId id="551" r:id="rId22"/>
    <p:sldId id="684" r:id="rId23"/>
    <p:sldId id="685" r:id="rId24"/>
    <p:sldId id="679" r:id="rId25"/>
  </p:sldIdLst>
  <p:sldSz cx="9144000" cy="6864350"/>
  <p:notesSz cx="10234613" cy="71040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5" orient="horz" pos="2094" userDrawn="1">
          <p15:clr>
            <a:srgbClr val="A4A3A4"/>
          </p15:clr>
        </p15:guide>
        <p15:guide id="16" pos="2881">
          <p15:clr>
            <a:srgbClr val="A4A3A4"/>
          </p15:clr>
        </p15:guide>
        <p15:guide id="17" orient="horz" pos="529" userDrawn="1">
          <p15:clr>
            <a:srgbClr val="A4A3A4"/>
          </p15:clr>
        </p15:guide>
        <p15:guide id="18" orient="horz" pos="1663" userDrawn="1">
          <p15:clr>
            <a:srgbClr val="A4A3A4"/>
          </p15:clr>
        </p15:guide>
        <p15:guide id="19" pos="431" userDrawn="1">
          <p15:clr>
            <a:srgbClr val="A4A3A4"/>
          </p15:clr>
        </p15:guide>
        <p15:guide id="20" orient="horz" pos="3908" userDrawn="1">
          <p15:clr>
            <a:srgbClr val="A4A3A4"/>
          </p15:clr>
        </p15:guide>
        <p15:guide id="21" pos="5329" userDrawn="1">
          <p15:clr>
            <a:srgbClr val="A4A3A4"/>
          </p15:clr>
        </p15:guide>
        <p15:guide id="22" orient="horz" pos="530">
          <p15:clr>
            <a:srgbClr val="A4A3A4"/>
          </p15:clr>
        </p15:guide>
        <p15:guide id="23" orient="horz" pos="3183" userDrawn="1">
          <p15:clr>
            <a:srgbClr val="A4A3A4"/>
          </p15:clr>
        </p15:guide>
        <p15:guide id="24" orient="horz" pos="1028" userDrawn="1">
          <p15:clr>
            <a:srgbClr val="A4A3A4"/>
          </p15:clr>
        </p15:guide>
        <p15:guide id="25" pos="193">
          <p15:clr>
            <a:srgbClr val="A4A3A4"/>
          </p15:clr>
        </p15:guide>
        <p15:guide id="26" pos="5579" userDrawn="1">
          <p15:clr>
            <a:srgbClr val="A4A3A4"/>
          </p15:clr>
        </p15:guide>
        <p15:guide id="27" pos="3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 userDrawn="1">
          <p15:clr>
            <a:srgbClr val="A4A3A4"/>
          </p15:clr>
        </p15:guide>
        <p15:guide id="2" pos="32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370"/>
    <a:srgbClr val="DC0032"/>
    <a:srgbClr val="996633"/>
    <a:srgbClr val="009900"/>
    <a:srgbClr val="FF9900"/>
    <a:srgbClr val="CC6600"/>
    <a:srgbClr val="3B81E0"/>
    <a:srgbClr val="F9DB7F"/>
    <a:srgbClr val="FFFFFF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8D230F3-CF80-4859-8CE7-A43EE81993B5}" styleName="淡色スタイル 1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 autoAdjust="0"/>
    <p:restoredTop sz="94333" autoAdjust="0"/>
  </p:normalViewPr>
  <p:slideViewPr>
    <p:cSldViewPr snapToGrid="0">
      <p:cViewPr>
        <p:scale>
          <a:sx n="75" d="100"/>
          <a:sy n="75" d="100"/>
        </p:scale>
        <p:origin x="1830" y="-18"/>
      </p:cViewPr>
      <p:guideLst>
        <p:guide orient="horz" pos="2094"/>
        <p:guide pos="2881"/>
        <p:guide orient="horz" pos="529"/>
        <p:guide orient="horz" pos="1663"/>
        <p:guide pos="431"/>
        <p:guide orient="horz" pos="3908"/>
        <p:guide pos="5329"/>
        <p:guide orient="horz" pos="530"/>
        <p:guide orient="horz" pos="3183"/>
        <p:guide orient="horz" pos="1028"/>
        <p:guide pos="193"/>
        <p:guide pos="5579"/>
        <p:guide pos="3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50" d="100"/>
          <a:sy n="150" d="100"/>
        </p:scale>
        <p:origin x="-930" y="-90"/>
      </p:cViewPr>
      <p:guideLst>
        <p:guide orient="horz" pos="2236"/>
        <p:guide pos="3223"/>
      </p:guideLst>
    </p:cSldViewPr>
  </p:notes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平均健全度①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Sheet1!$C$3:$Q$3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Sheet1!$C$4:$Q$4</c:f>
              <c:numCache>
                <c:formatCode>General</c:formatCode>
                <c:ptCount val="15"/>
                <c:pt idx="0">
                  <c:v>0.9</c:v>
                </c:pt>
                <c:pt idx="1">
                  <c:v>0.8</c:v>
                </c:pt>
                <c:pt idx="2">
                  <c:v>0.78</c:v>
                </c:pt>
                <c:pt idx="3">
                  <c:v>0.76</c:v>
                </c:pt>
                <c:pt idx="4">
                  <c:v>0.78</c:v>
                </c:pt>
                <c:pt idx="5">
                  <c:v>0.8</c:v>
                </c:pt>
                <c:pt idx="6">
                  <c:v>0.66</c:v>
                </c:pt>
                <c:pt idx="7">
                  <c:v>0.64</c:v>
                </c:pt>
                <c:pt idx="8">
                  <c:v>0.65</c:v>
                </c:pt>
                <c:pt idx="9">
                  <c:v>0.75</c:v>
                </c:pt>
                <c:pt idx="10">
                  <c:v>0.7</c:v>
                </c:pt>
                <c:pt idx="11">
                  <c:v>0.68</c:v>
                </c:pt>
                <c:pt idx="12">
                  <c:v>0.65</c:v>
                </c:pt>
                <c:pt idx="13">
                  <c:v>0.6</c:v>
                </c:pt>
                <c:pt idx="14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E0-460A-8EC3-7B59F948BF8C}"/>
            </c:ext>
          </c:extLst>
        </c:ser>
        <c:ser>
          <c:idx val="1"/>
          <c:order val="1"/>
          <c:tx>
            <c:strRef>
              <c:f>Sheet1!$B$5</c:f>
              <c:strCache>
                <c:ptCount val="1"/>
                <c:pt idx="0">
                  <c:v>平均健全度②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Sheet1!$C$3:$Q$3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cat>
          <c:val>
            <c:numRef>
              <c:f>Sheet1!$C$5:$Q$5</c:f>
              <c:numCache>
                <c:formatCode>General</c:formatCode>
                <c:ptCount val="15"/>
                <c:pt idx="0">
                  <c:v>0.9</c:v>
                </c:pt>
                <c:pt idx="1">
                  <c:v>0.75</c:v>
                </c:pt>
                <c:pt idx="2">
                  <c:v>0.73</c:v>
                </c:pt>
                <c:pt idx="3">
                  <c:v>0.7</c:v>
                </c:pt>
                <c:pt idx="4">
                  <c:v>0.72</c:v>
                </c:pt>
                <c:pt idx="5">
                  <c:v>0.6</c:v>
                </c:pt>
                <c:pt idx="6">
                  <c:v>0.57999999999999996</c:v>
                </c:pt>
                <c:pt idx="7">
                  <c:v>0.52</c:v>
                </c:pt>
                <c:pt idx="8">
                  <c:v>0.54</c:v>
                </c:pt>
                <c:pt idx="9">
                  <c:v>0.6</c:v>
                </c:pt>
                <c:pt idx="10">
                  <c:v>0.49</c:v>
                </c:pt>
                <c:pt idx="11">
                  <c:v>0.48</c:v>
                </c:pt>
                <c:pt idx="12">
                  <c:v>0.41</c:v>
                </c:pt>
                <c:pt idx="13">
                  <c:v>0.35</c:v>
                </c:pt>
                <c:pt idx="14">
                  <c:v>0.45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E0-460A-8EC3-7B59F948B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7566936"/>
        <c:axId val="497567264"/>
      </c:lineChart>
      <c:catAx>
        <c:axId val="497566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defRPr>
            </a:pPr>
            <a:endParaRPr lang="ja-JP"/>
          </a:p>
        </c:txPr>
        <c:crossAx val="497567264"/>
        <c:crosses val="autoZero"/>
        <c:auto val="1"/>
        <c:lblAlgn val="ctr"/>
        <c:lblOffset val="100"/>
        <c:noMultiLvlLbl val="0"/>
      </c:catAx>
      <c:valAx>
        <c:axId val="497567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defRPr>
            </a:pPr>
            <a:endParaRPr lang="ja-JP"/>
          </a:p>
        </c:txPr>
        <c:crossAx val="497566936"/>
        <c:crosses val="autoZero"/>
        <c:crossBetween val="between"/>
        <c:majorUnit val="0.5"/>
      </c:valAx>
      <c:spPr>
        <a:solidFill>
          <a:srgbClr val="FFFFFF"/>
        </a:solidFill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defRPr>
          </a:pPr>
          <a:endParaRPr lang="ja-JP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BIZ UDPゴシック" panose="020B0400000000000000" pitchFamily="50" charset="-128"/>
          <a:ea typeface="BIZ UDPゴシック" panose="020B0400000000000000" pitchFamily="50" charset="-128"/>
        </a:defRPr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796593" y="0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/>
          <a:lstStyle>
            <a:lvl1pPr algn="r">
              <a:defRPr sz="1200"/>
            </a:lvl1pPr>
          </a:lstStyle>
          <a:p>
            <a:fld id="{A7640E48-A5E0-5041-9B48-F1CC1125BC09}" type="datetimeFigureOut">
              <a:rPr kumimoji="1" lang="ja-JP" altLang="en-US" smtClean="0"/>
              <a:pPr/>
              <a:t>2020/10/7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6747436"/>
            <a:ext cx="4434725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796593" y="6747436"/>
            <a:ext cx="4436372" cy="356627"/>
          </a:xfrm>
          <a:prstGeom prst="rect">
            <a:avLst/>
          </a:prstGeom>
        </p:spPr>
        <p:txBody>
          <a:bodyPr vert="horz" lIns="95492" tIns="47746" rIns="95492" bIns="47746" rtlCol="0" anchor="b"/>
          <a:lstStyle>
            <a:lvl1pPr algn="r">
              <a:defRPr sz="1200"/>
            </a:lvl1pPr>
          </a:lstStyle>
          <a:p>
            <a:fld id="{A07F573A-01BF-2B44-8976-5E6A2AEC1848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0004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797841" y="2"/>
            <a:ext cx="4434997" cy="356518"/>
          </a:xfrm>
          <a:prstGeom prst="rect">
            <a:avLst/>
          </a:prstGeom>
        </p:spPr>
        <p:txBody>
          <a:bodyPr vert="horz" lIns="94661" tIns="47330" rIns="94661" bIns="47330" rtlCol="0"/>
          <a:lstStyle>
            <a:lvl1pPr algn="r">
              <a:defRPr sz="1200"/>
            </a:lvl1pPr>
          </a:lstStyle>
          <a:p>
            <a:fld id="{5C5FCEE9-5451-724E-8226-661F248CEFD0}" type="datetimeFigureOut">
              <a:rPr kumimoji="1" lang="ja-JP" altLang="en-US" smtClean="0"/>
              <a:pPr/>
              <a:t>2020/10/7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521075" y="887413"/>
            <a:ext cx="3192463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61" tIns="47330" rIns="94661" bIns="4733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023463" y="3418956"/>
            <a:ext cx="8187690" cy="2797923"/>
          </a:xfrm>
          <a:prstGeom prst="rect">
            <a:avLst/>
          </a:prstGeom>
        </p:spPr>
        <p:txBody>
          <a:bodyPr vert="horz" lIns="94661" tIns="47330" rIns="94661" bIns="4733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2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797841" y="6747549"/>
            <a:ext cx="4434997" cy="356517"/>
          </a:xfrm>
          <a:prstGeom prst="rect">
            <a:avLst/>
          </a:prstGeom>
        </p:spPr>
        <p:txBody>
          <a:bodyPr vert="horz" lIns="94661" tIns="47330" rIns="94661" bIns="47330" rtlCol="0" anchor="b"/>
          <a:lstStyle>
            <a:lvl1pPr algn="r">
              <a:defRPr sz="1200"/>
            </a:lvl1pPr>
          </a:lstStyle>
          <a:p>
            <a:fld id="{B66F3448-3337-A740-B29C-9F6778ED4FC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302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40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66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A67AA6-E7D9-42A1-87DC-290BC7D38BDD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/>
                <a:ea typeface="Yu Gothic" panose="020B0400000000000000" pitchFamily="50" charset="-128"/>
                <a:cs typeface="+mn-cs"/>
              </a:rPr>
              <a:pPr marL="0" marR="0" lvl="0" indent="0" algn="r" defTabSz="9466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u Gothic"/>
              <a:ea typeface="Yu Gothic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48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①_Dクロ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7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④ﾌｯﾀｰ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6808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/>
              <a:t>※</a:t>
            </a:r>
            <a:r>
              <a:rPr kumimoji="1" lang="ja-JP" altLang="en-US"/>
              <a:t>容量の大きな一覧図表・転載資料等、分割記載が困難な場合のみ、ロゴ</a:t>
            </a:r>
            <a:r>
              <a:rPr kumimoji="1" lang="en-US" altLang="ja-JP"/>
              <a:t>,</a:t>
            </a:r>
            <a:r>
              <a:rPr kumimoji="1" lang="ja-JP" altLang="en-US"/>
              <a:t>フッターを使用しない［白紙タイプ］のページを使用可とする。　ページ</a:t>
            </a:r>
            <a:r>
              <a:rPr kumimoji="1" lang="en-US" altLang="ja-JP"/>
              <a:t>No.</a:t>
            </a:r>
            <a:r>
              <a:rPr kumimoji="1" lang="ja-JP" altLang="en-US"/>
              <a:t>記載は任意。　　　　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　　図表内は含みませんが、フォントは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準拠、可読性を考慮した大きさにして下さい。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3"/>
          <p:cNvSpPr/>
          <p:nvPr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正方形/長方形 3"/>
          <p:cNvSpPr/>
          <p:nvPr userDrawn="1"/>
        </p:nvSpPr>
        <p:spPr>
          <a:xfrm>
            <a:off x="0" y="6072350"/>
            <a:ext cx="9153525" cy="792000"/>
          </a:xfrm>
          <a:custGeom>
            <a:avLst/>
            <a:gdLst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0 w 9144000"/>
              <a:gd name="connsiteY3" fmla="*/ 792000 h 792000"/>
              <a:gd name="connsiteX4" fmla="*/ 0 w 9144000"/>
              <a:gd name="connsiteY4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785650 h 792000"/>
              <a:gd name="connsiteX4" fmla="*/ 0 w 9144000"/>
              <a:gd name="connsiteY4" fmla="*/ 792000 h 792000"/>
              <a:gd name="connsiteX5" fmla="*/ 0 w 9144000"/>
              <a:gd name="connsiteY5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810500 w 9144000"/>
              <a:gd name="connsiteY3" fmla="*/ 7856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44000"/>
              <a:gd name="connsiteY0" fmla="*/ 0 h 792000"/>
              <a:gd name="connsiteX1" fmla="*/ 9144000 w 9144000"/>
              <a:gd name="connsiteY1" fmla="*/ 0 h 792000"/>
              <a:gd name="connsiteX2" fmla="*/ 9144000 w 9144000"/>
              <a:gd name="connsiteY2" fmla="*/ 792000 h 792000"/>
              <a:gd name="connsiteX3" fmla="*/ 7629525 w 9144000"/>
              <a:gd name="connsiteY3" fmla="*/ 328450 h 792000"/>
              <a:gd name="connsiteX4" fmla="*/ 7629525 w 9144000"/>
              <a:gd name="connsiteY4" fmla="*/ 785650 h 792000"/>
              <a:gd name="connsiteX5" fmla="*/ 0 w 9144000"/>
              <a:gd name="connsiteY5" fmla="*/ 792000 h 792000"/>
              <a:gd name="connsiteX6" fmla="*/ 0 w 9144000"/>
              <a:gd name="connsiteY6" fmla="*/ 0 h 792000"/>
              <a:gd name="connsiteX0" fmla="*/ 0 w 9153525"/>
              <a:gd name="connsiteY0" fmla="*/ 0 h 792000"/>
              <a:gd name="connsiteX1" fmla="*/ 9144000 w 9153525"/>
              <a:gd name="connsiteY1" fmla="*/ 0 h 792000"/>
              <a:gd name="connsiteX2" fmla="*/ 9153525 w 9153525"/>
              <a:gd name="connsiteY2" fmla="*/ 334800 h 792000"/>
              <a:gd name="connsiteX3" fmla="*/ 7629525 w 9153525"/>
              <a:gd name="connsiteY3" fmla="*/ 328450 h 792000"/>
              <a:gd name="connsiteX4" fmla="*/ 7629525 w 9153525"/>
              <a:gd name="connsiteY4" fmla="*/ 785650 h 792000"/>
              <a:gd name="connsiteX5" fmla="*/ 0 w 9153525"/>
              <a:gd name="connsiteY5" fmla="*/ 792000 h 792000"/>
              <a:gd name="connsiteX6" fmla="*/ 0 w 9153525"/>
              <a:gd name="connsiteY6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525" h="792000">
                <a:moveTo>
                  <a:pt x="0" y="0"/>
                </a:moveTo>
                <a:lnTo>
                  <a:pt x="9144000" y="0"/>
                </a:lnTo>
                <a:lnTo>
                  <a:pt x="9153525" y="334800"/>
                </a:lnTo>
                <a:lnTo>
                  <a:pt x="7629525" y="328450"/>
                </a:lnTo>
                <a:lnTo>
                  <a:pt x="7629525" y="785650"/>
                </a:ln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9408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NSO-Tech.2017_エンドロ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17325" y="2568596"/>
            <a:ext cx="3909351" cy="14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7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236157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-36001" y="2448000"/>
            <a:ext cx="5940000" cy="1260000"/>
          </a:xfrm>
          <a:prstGeom prst="rect">
            <a:avLst/>
          </a:prstGeom>
        </p:spPr>
        <p:txBody>
          <a:bodyPr wrap="square" lIns="468000" tIns="0" rIns="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タイトル記入 </a:t>
            </a:r>
            <a:r>
              <a:rPr lang="en-US" altLang="ja-JP"/>
              <a:t>2</a:t>
            </a:r>
            <a:r>
              <a:rPr lang="ja-JP" altLang="en-US"/>
              <a:t>行</a:t>
            </a:r>
            <a:r>
              <a:rPr lang="en-US" altLang="ja-JP"/>
              <a:t>34pt</a:t>
            </a:r>
            <a:r>
              <a:rPr lang="ja-JP" altLang="en-US"/>
              <a:t>推奨　 発表者情報より大きく記載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-35999" y="4140000"/>
            <a:ext cx="5040000" cy="360000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クリックして 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-36000" y="4680009"/>
            <a:ext cx="5040000" cy="1188000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" y="454131"/>
            <a:ext cx="2520000" cy="785785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318012" y="6256800"/>
            <a:ext cx="2275184" cy="450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10" y="6318040"/>
            <a:ext cx="1078337" cy="277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546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08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altLang="ja-JP" dirty="0">
                <a:ea typeface="Verdana" panose="020B0604030504040204" pitchFamily="34" charset="0"/>
              </a:rPr>
              <a:t>1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828000"/>
            <a:ext cx="9144000" cy="5220000"/>
          </a:xfrm>
        </p:spPr>
        <p:txBody>
          <a:bodyPr lIns="360000" tIns="360000" rIns="360000"/>
          <a:lstStyle>
            <a:lvl1pPr marL="288000" indent="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754843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-36000" y="9"/>
            <a:ext cx="9216000" cy="1187121"/>
          </a:xfrm>
          <a:prstGeom prst="rect">
            <a:avLst/>
          </a:prstGeom>
        </p:spPr>
        <p:txBody>
          <a:bodyPr wrap="square" lIns="288000" rIns="360000">
            <a:noAutofit/>
          </a:bodyPr>
          <a:lstStyle>
            <a:lvl1pPr>
              <a:defRPr sz="7100" b="1" i="0">
                <a:solidFill>
                  <a:schemeClr val="bg2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Verdana" charset="0"/>
              </a:defRPr>
            </a:lvl1pPr>
          </a:lstStyle>
          <a:p>
            <a:pPr lvl="0"/>
            <a:r>
              <a:rPr kumimoji="1" lang="en-US" altLang="ja-JP" dirty="0"/>
              <a:t>0.</a:t>
            </a:r>
            <a:r>
              <a:rPr kumimoji="1" lang="ja-JP" altLang="en-US" dirty="0"/>
              <a:t>扉</a:t>
            </a:r>
            <a:r>
              <a:rPr kumimoji="1" lang="en-US" altLang="ja-JP" dirty="0"/>
              <a:t>No.</a:t>
            </a:r>
            <a:r>
              <a:rPr kumimoji="1" lang="ja-JP" altLang="en-US" dirty="0"/>
              <a:t>記載</a:t>
            </a:r>
            <a:r>
              <a:rPr kumimoji="1" lang="en-US" altLang="ja-JP" dirty="0"/>
              <a:t>71pt</a:t>
            </a:r>
            <a:endParaRPr kumimoji="1" lang="ja-JP" altLang="en-US" dirty="0"/>
          </a:p>
        </p:txBody>
      </p:sp>
      <p:sp>
        <p:nvSpPr>
          <p:cNvPr id="7" name="タイトル 6"/>
          <p:cNvSpPr>
            <a:spLocks noGrp="1"/>
          </p:cNvSpPr>
          <p:nvPr>
            <p:ph type="title" hasCustomPrompt="1"/>
          </p:nvPr>
        </p:nvSpPr>
        <p:spPr>
          <a:xfrm>
            <a:off x="-36000" y="1158885"/>
            <a:ext cx="9216000" cy="1255728"/>
          </a:xfrm>
        </p:spPr>
        <p:txBody>
          <a:bodyPr wrap="square" rIns="648000" anchor="t">
            <a:noAutofit/>
          </a:bodyPr>
          <a:lstStyle>
            <a:lvl1pPr marL="0" indent="0" algn="l">
              <a:lnSpc>
                <a:spcPct val="120000"/>
              </a:lnSpc>
              <a:buSzPct val="120000"/>
              <a:buFont typeface="+mj-lt"/>
              <a:buNone/>
              <a:defRPr sz="3400" b="0" baseline="0">
                <a:solidFill>
                  <a:schemeClr val="bg2"/>
                </a:solidFill>
                <a:latin typeface="Meiryo UI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　</a:t>
            </a:r>
            <a:r>
              <a:rPr kumimoji="1" lang="en-US" altLang="ja-JP"/>
              <a:t>34pt</a:t>
            </a:r>
            <a:endParaRPr kumimoji="1" lang="ja-JP" altLang="en-US" dirty="0"/>
          </a:p>
        </p:txBody>
      </p:sp>
      <p:sp>
        <p:nvSpPr>
          <p:cNvPr id="5" name="スライド番号プレースホルダー 1"/>
          <p:cNvSpPr>
            <a:spLocks noGrp="1"/>
          </p:cNvSpPr>
          <p:nvPr>
            <p:ph type="sldNum" sz="quarter" idx="12"/>
          </p:nvPr>
        </p:nvSpPr>
        <p:spPr>
          <a:xfrm>
            <a:off x="7665722" y="6357649"/>
            <a:ext cx="989718" cy="365125"/>
          </a:xfrm>
        </p:spPr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4854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14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491755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+サマリ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828000"/>
            <a:ext cx="9144000" cy="5220000"/>
          </a:xfrm>
        </p:spPr>
        <p:txBody>
          <a:bodyPr/>
          <a:lstStyle/>
          <a:p>
            <a:pPr lvl="0"/>
            <a:r>
              <a:rPr kumimoji="1" lang="ja-JP" altLang="en-US"/>
              <a:t>本文タイトル</a:t>
            </a:r>
            <a:r>
              <a:rPr kumimoji="1" lang="en-US" altLang="ja-JP"/>
              <a:t>20pt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</a:t>
            </a:r>
          </a:p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62152"/>
            <a:ext cx="9144000" cy="457848"/>
          </a:xfrm>
          <a:prstGeom prst="rect">
            <a:avLst/>
          </a:prstGeom>
        </p:spPr>
        <p:txBody>
          <a:bodyPr lIns="216000" rIns="216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位置下げない</a:t>
            </a:r>
          </a:p>
        </p:txBody>
      </p:sp>
    </p:spTree>
    <p:extLst>
      <p:ext uri="{BB962C8B-B14F-4D97-AF65-F5344CB8AC3E}">
        <p14:creationId xmlns:p14="http://schemas.microsoft.com/office/powerpoint/2010/main" val="687570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 hasCustomPrompt="1"/>
          </p:nvPr>
        </p:nvSpPr>
        <p:spPr/>
        <p:txBody>
          <a:bodyPr wrap="square" rIns="1080000"/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435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コーポレートマーク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970" y="2570464"/>
            <a:ext cx="4340970" cy="13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65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-Tech.2017_討論会-ﾀｲﾄ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2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　　　　　　　　　　</a:t>
            </a:r>
            <a:r>
              <a:rPr lang="en-US" altLang="ja-JP"/>
              <a:t>2</a:t>
            </a:r>
            <a:r>
              <a:rPr lang="ja-JP" altLang="en-US"/>
              <a:t>行で記載 </a:t>
            </a:r>
            <a:r>
              <a:rPr lang="en-US" altLang="ja-JP"/>
              <a:t>/ 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5" name="テキスト プレースホルダー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016000"/>
            <a:ext cx="6299998" cy="432000"/>
          </a:xfrm>
        </p:spPr>
        <p:txBody>
          <a:bodyPr lIns="468000" tIns="0" rIns="72000" anchor="b" anchorCtr="0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ja-JP" sz="2000"/>
              <a:t>17</a:t>
            </a:r>
            <a:r>
              <a:rPr kumimoji="1" lang="ja-JP" altLang="en-US" sz="2000"/>
              <a:t>年度下期 技術研究討論会</a:t>
            </a:r>
            <a:r>
              <a:rPr kumimoji="1" lang="ja-JP" altLang="en-US"/>
              <a:t> ○○○ブロック</a:t>
            </a:r>
          </a:p>
        </p:txBody>
      </p:sp>
    </p:spTree>
    <p:extLst>
      <p:ext uri="{BB962C8B-B14F-4D97-AF65-F5344CB8AC3E}">
        <p14:creationId xmlns:p14="http://schemas.microsoft.com/office/powerpoint/2010/main" val="3194047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>
          <a:xfrm>
            <a:off x="457200" y="6362243"/>
            <a:ext cx="2133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>
          <a:xfrm>
            <a:off x="3124200" y="6362243"/>
            <a:ext cx="2895600" cy="365463"/>
          </a:xfrm>
          <a:prstGeom prst="rect">
            <a:avLst/>
          </a:prstGeom>
        </p:spPr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9799D-BE78-4549-9BA2-D64FFC0F2D14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4524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ジェン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 wrap="square" rIns="1440000"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0"/>
          </p:nvPr>
        </p:nvSpPr>
        <p:spPr>
          <a:xfrm>
            <a:off x="0" y="839788"/>
            <a:ext cx="9143999" cy="5038348"/>
          </a:xfrm>
          <a:prstGeom prst="rect">
            <a:avLst/>
          </a:prstGeom>
        </p:spPr>
        <p:txBody>
          <a:bodyPr lIns="144000" tIns="396000" rIns="648000"/>
          <a:lstStyle>
            <a:lvl1pPr marL="720000" indent="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  <a:defRPr sz="3400" baseline="0">
                <a:latin typeface="Meiryo UI" panose="020B0604030504040204" pitchFamily="50" charset="-128"/>
              </a:defRPr>
            </a:lvl1pPr>
            <a:lvl2pPr marL="800100" indent="-342900">
              <a:buFont typeface="+mj-lt"/>
              <a:buAutoNum type="arabicPeriod"/>
              <a:defRPr/>
            </a:lvl2pPr>
            <a:lvl3pPr marL="1257300" indent="-3429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03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30158" cy="61629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281912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451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22041" indent="0" algn="ctr">
              <a:buNone/>
              <a:defRPr/>
            </a:lvl2pPr>
            <a:lvl3pPr marL="844083" indent="0" algn="ctr">
              <a:buNone/>
              <a:defRPr/>
            </a:lvl3pPr>
            <a:lvl4pPr marL="1266124" indent="0" algn="ctr">
              <a:buNone/>
              <a:defRPr/>
            </a:lvl4pPr>
            <a:lvl5pPr marL="1688165" indent="0" algn="ctr">
              <a:buNone/>
              <a:defRPr/>
            </a:lvl5pPr>
            <a:lvl6pPr marL="2110207" indent="0" algn="ctr">
              <a:buNone/>
              <a:defRPr/>
            </a:lvl6pPr>
            <a:lvl7pPr marL="2532248" indent="0" algn="ctr">
              <a:buNone/>
              <a:defRPr/>
            </a:lvl7pPr>
            <a:lvl8pPr marL="2954289" indent="0" algn="ctr">
              <a:buNone/>
              <a:defRPr/>
            </a:lvl8pPr>
            <a:lvl9pPr marL="3376331" indent="0" algn="ctr">
              <a:buNone/>
              <a:defRPr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42712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12103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470" y="4411034"/>
            <a:ext cx="5945858" cy="625662"/>
          </a:xfrm>
        </p:spPr>
        <p:txBody>
          <a:bodyPr/>
          <a:lstStyle>
            <a:lvl1pPr algn="l">
              <a:defRPr sz="3692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435" y="2909408"/>
            <a:ext cx="7772400" cy="150157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46"/>
            </a:lvl1pPr>
            <a:lvl2pPr marL="422041" indent="0">
              <a:buNone/>
              <a:defRPr sz="1662"/>
            </a:lvl2pPr>
            <a:lvl3pPr marL="844083" indent="0">
              <a:buNone/>
              <a:defRPr sz="1477"/>
            </a:lvl3pPr>
            <a:lvl4pPr marL="1266124" indent="0">
              <a:buNone/>
              <a:defRPr sz="1292"/>
            </a:lvl4pPr>
            <a:lvl5pPr marL="1688165" indent="0">
              <a:buNone/>
              <a:defRPr sz="1292"/>
            </a:lvl5pPr>
            <a:lvl6pPr marL="2110207" indent="0">
              <a:buNone/>
              <a:defRPr sz="1292"/>
            </a:lvl6pPr>
            <a:lvl7pPr marL="2532248" indent="0">
              <a:buNone/>
              <a:defRPr sz="1292"/>
            </a:lvl7pPr>
            <a:lvl8pPr marL="2954289" indent="0">
              <a:buNone/>
              <a:defRPr sz="1292"/>
            </a:lvl8pPr>
            <a:lvl9pPr marL="3376331" indent="0">
              <a:buNone/>
              <a:defRPr sz="1292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070440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3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2338" y="1601686"/>
            <a:ext cx="4044462" cy="4530154"/>
          </a:xfrm>
          <a:prstGeom prst="rect">
            <a:avLst/>
          </a:prstGeo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16351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899"/>
            <a:ext cx="5343129" cy="585907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066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92"/>
            <a:ext cx="4040066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298" y="1536535"/>
            <a:ext cx="4041531" cy="64035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298" y="2176892"/>
            <a:ext cx="4041531" cy="3954947"/>
          </a:xfrm>
          <a:prstGeom prst="rect">
            <a:avLst/>
          </a:prstGeo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8099790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818936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427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②_CGカ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00" y="-23825"/>
            <a:ext cx="9216000" cy="6911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6300000" cy="1260000"/>
          </a:xfrm>
          <a:prstGeom prst="rect">
            <a:avLst/>
          </a:prstGeom>
        </p:spPr>
        <p:txBody>
          <a:bodyPr wrap="square" lIns="468000" tIns="0" rIns="36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5940000" cy="1138531"/>
          </a:xfrm>
        </p:spPr>
        <p:txBody>
          <a:bodyPr wrap="square" lIns="468000" tIns="324000" rIns="36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　　 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82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32" y="1009668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538" y="273308"/>
            <a:ext cx="5111262" cy="5858533"/>
          </a:xfrm>
          <a:prstGeom prst="rect">
            <a:avLst/>
          </a:prstGeo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6434"/>
            <a:ext cx="3008435" cy="46954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199277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198" y="4945547"/>
            <a:ext cx="3060453" cy="426761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166" y="613342"/>
            <a:ext cx="5486400" cy="41186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166" y="5372311"/>
            <a:ext cx="5486400" cy="8056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8369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1707" y="9"/>
            <a:ext cx="5343129" cy="58590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1601686"/>
            <a:ext cx="8229600" cy="45301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697960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144151" y="4"/>
            <a:ext cx="542649" cy="555470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81709" y="4"/>
            <a:ext cx="6238143" cy="613183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5580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/>
          </p:nvPr>
        </p:nvSpPr>
        <p:spPr>
          <a:xfrm>
            <a:off x="181708" y="4"/>
            <a:ext cx="8505092" cy="61318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6087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635" y="-23835"/>
            <a:ext cx="9217270" cy="691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図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89" y="454446"/>
            <a:ext cx="2266950" cy="862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-35977" y="2484399"/>
            <a:ext cx="4608001" cy="1271182"/>
          </a:xfrm>
          <a:prstGeom prst="rect">
            <a:avLst/>
          </a:prstGeom>
        </p:spPr>
        <p:txBody>
          <a:bodyPr wrap="square" lIns="468000" tIns="0" rIns="0" bIns="0">
            <a:noAutofit/>
          </a:bodyPr>
          <a:lstStyle>
            <a:lvl1pPr>
              <a:lnSpc>
                <a:spcPct val="110000"/>
              </a:lnSpc>
              <a:defRPr sz="3139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タイトルの書式設定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-35999" y="4150376"/>
            <a:ext cx="4608000" cy="369332"/>
          </a:xfrm>
          <a:prstGeom prst="rect">
            <a:avLst/>
          </a:prstGeom>
        </p:spPr>
        <p:txBody>
          <a:bodyPr wrap="square" lIns="468000" tIns="0" rIns="0" bIns="0" anchor="b">
            <a:noAutofit/>
          </a:bodyPr>
          <a:lstStyle>
            <a:lvl1pPr>
              <a:defRPr sz="2215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マスター サブタイトルの書式設定</a:t>
            </a:r>
            <a:endParaRPr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-35977" y="4662311"/>
            <a:ext cx="4608001" cy="1215717"/>
          </a:xfrm>
          <a:prstGeom prst="rect">
            <a:avLst/>
          </a:prstGeom>
        </p:spPr>
        <p:txBody>
          <a:bodyPr lIns="468000" tIns="0" rIns="0" bIns="0" anchor="t">
            <a:noAutofit/>
          </a:bodyPr>
          <a:lstStyle>
            <a:lvl1pPr>
              <a:defRPr sz="1477" baseline="0">
                <a:latin typeface="Meiryo UI" panose="020B0604030504040204" pitchFamily="50" charset="-128"/>
              </a:defRPr>
            </a:lvl1pPr>
            <a:lvl2pPr>
              <a:defRPr sz="1477"/>
            </a:lvl2pPr>
            <a:lvl3pPr>
              <a:defRPr sz="1477"/>
            </a:lvl3pPr>
            <a:lvl4pPr>
              <a:defRPr sz="1477"/>
            </a:lvl4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0296457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3402"/>
            <a:ext cx="68580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7F747B-9A84-494E-8617-639FFE8420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44302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43F769-FFB8-47E3-A36C-6F7FAA92D07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14778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11322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93713"/>
            <a:ext cx="7886700" cy="1501576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09777A-496B-46DB-840A-D5E6A12047C6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05356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3034"/>
            <a:ext cx="3810000" cy="411861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8BD1D-F62D-42D8-BC2A-C0D6867ECF6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38304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ﾀｲﾄﾙ③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 hasCustomPrompt="1"/>
          </p:nvPr>
        </p:nvSpPr>
        <p:spPr>
          <a:xfrm>
            <a:off x="0" y="2448000"/>
            <a:ext cx="9144001" cy="1260000"/>
          </a:xfrm>
          <a:prstGeom prst="rect">
            <a:avLst/>
          </a:prstGeom>
        </p:spPr>
        <p:txBody>
          <a:bodyPr wrap="square" lIns="468000" tIns="0" rIns="360000" bIns="0" anchor="t">
            <a:noAutofit/>
          </a:bodyPr>
          <a:lstStyle>
            <a:lvl1pPr>
              <a:lnSpc>
                <a:spcPct val="110000"/>
              </a:lnSpc>
              <a:defRPr sz="3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プレゼンタイトル </a:t>
            </a:r>
            <a:r>
              <a:rPr lang="en-US" altLang="ja-JP"/>
              <a:t>/ 2</a:t>
            </a:r>
            <a:r>
              <a:rPr lang="ja-JP" altLang="en-US"/>
              <a:t>行で記載 　　　　　　　　　</a:t>
            </a:r>
            <a:r>
              <a:rPr lang="en-US" altLang="ja-JP"/>
              <a:t>34pt</a:t>
            </a:r>
            <a:r>
              <a:rPr lang="ja-JP" altLang="en-US"/>
              <a:t>推奨</a:t>
            </a:r>
          </a:p>
        </p:txBody>
      </p:sp>
      <p:sp>
        <p:nvSpPr>
          <p:cNvPr id="3" name="Holder 3"/>
          <p:cNvSpPr>
            <a:spLocks noGrp="1"/>
          </p:cNvSpPr>
          <p:nvPr>
            <p:ph type="subTitle" idx="4" hasCustomPrompt="1"/>
          </p:nvPr>
        </p:nvSpPr>
        <p:spPr>
          <a:xfrm>
            <a:off x="0" y="4968000"/>
            <a:ext cx="5220000" cy="360000"/>
          </a:xfrm>
          <a:prstGeom prst="rect">
            <a:avLst/>
          </a:prstGeom>
        </p:spPr>
        <p:txBody>
          <a:bodyPr wrap="square" lIns="468000" tIns="0" rIns="0" bIns="0" anchor="t" anchorCtr="0">
            <a:noAutofit/>
          </a:bodyPr>
          <a:lstStyle>
            <a:lvl1pPr marL="0">
              <a:spcAft>
                <a:spcPts val="200"/>
              </a:spcAft>
              <a:defRPr sz="2400" baseline="0">
                <a:latin typeface="Meiryo UI" panose="020B0604030504040204" pitchFamily="50" charset="-128"/>
              </a:defRPr>
            </a:lvl1pPr>
          </a:lstStyle>
          <a:p>
            <a:r>
              <a:rPr lang="ja-JP" altLang="en-US"/>
              <a:t>発表者氏名 を記入 </a:t>
            </a:r>
            <a:r>
              <a:rPr lang="en-US" altLang="ja-JP"/>
              <a:t>24pt </a:t>
            </a:r>
            <a:r>
              <a:rPr lang="ja-JP" altLang="en-US"/>
              <a:t>推奨</a:t>
            </a:r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292000"/>
            <a:ext cx="5220000" cy="1188000"/>
          </a:xfrm>
          <a:prstGeom prst="rect">
            <a:avLst/>
          </a:prstGeom>
        </p:spPr>
        <p:txBody>
          <a:bodyPr lIns="468000" tIns="72000" rIns="0" bIns="0" anchor="t">
            <a:noAutofit/>
          </a:bodyPr>
          <a:lstStyle>
            <a:lvl1pPr marL="0">
              <a:spcAft>
                <a:spcPts val="200"/>
              </a:spcAft>
              <a:defRPr sz="1600" baseline="0">
                <a:latin typeface="Meiryo UI" panose="020B0604030504040204" pitchFamily="50" charset="-128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</a:lstStyle>
          <a:p>
            <a:pPr lvl="0"/>
            <a:r>
              <a:rPr kumimoji="1" lang="ja-JP" altLang="en-US"/>
              <a:t>クリックして 部署名 を記入 </a:t>
            </a:r>
            <a:r>
              <a:rPr kumimoji="1" lang="en-US" altLang="ja-JP"/>
              <a:t>16pt</a:t>
            </a:r>
            <a:r>
              <a:rPr kumimoji="1" lang="ja-JP" altLang="en-US"/>
              <a:t>推奨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474000"/>
            <a:ext cx="9144000" cy="1138531"/>
          </a:xfrm>
        </p:spPr>
        <p:txBody>
          <a:bodyPr wrap="square" lIns="468000" tIns="324000" rIns="360000">
            <a:spAutoFit/>
          </a:bodyPr>
          <a:lstStyle>
            <a:lvl1pPr algn="l">
              <a:spcAft>
                <a:spcPts val="200"/>
              </a:spcAft>
              <a:defRPr sz="2400"/>
            </a:lvl1pPr>
            <a:lvl2pPr algn="l">
              <a:spcAft>
                <a:spcPts val="200"/>
              </a:spcAft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kumimoji="1" lang="ja-JP" altLang="en-US"/>
              <a:t>サブタイトル </a:t>
            </a:r>
            <a:r>
              <a:rPr kumimoji="1" lang="en-US" altLang="ja-JP"/>
              <a:t>/ 2</a:t>
            </a:r>
            <a:r>
              <a:rPr kumimoji="1" lang="ja-JP" altLang="en-US"/>
              <a:t>行以内　</a:t>
            </a:r>
            <a:r>
              <a:rPr kumimoji="1" lang="en-US" altLang="ja-JP"/>
              <a:t>/ 24pt</a:t>
            </a:r>
            <a:r>
              <a:rPr kumimoji="1" lang="ja-JP" altLang="en-US"/>
              <a:t>推奨　　    　　　　　　　　　　  　　　　タイトル</a:t>
            </a:r>
            <a:r>
              <a:rPr kumimoji="1" lang="en-US" altLang="ja-JP"/>
              <a:t>1</a:t>
            </a:r>
            <a:r>
              <a:rPr kumimoji="1" lang="ja-JP" altLang="en-US"/>
              <a:t>行の場合、縦位置</a:t>
            </a:r>
            <a:r>
              <a:rPr kumimoji="1" lang="en-US" altLang="ja-JP"/>
              <a:t>8.0</a:t>
            </a:r>
            <a:r>
              <a:rPr kumimoji="1" lang="ja-JP" altLang="en-US"/>
              <a:t>に移動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285" y="454041"/>
            <a:ext cx="2266290" cy="8640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00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464"/>
            <a:ext cx="7886700" cy="13267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9" y="1682720"/>
            <a:ext cx="3868737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9" y="2507394"/>
            <a:ext cx="3868737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2720"/>
            <a:ext cx="3887788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7394"/>
            <a:ext cx="3887788" cy="36880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BC638-C9FE-473C-8370-0C8DCF20336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8495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3E90C-6292-4507-831E-DD1AA1BDE7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57115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E56800-07D2-4A96-A966-C2725703740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8972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72EF4-AD7B-4688-83DE-D322777BB7BF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22510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9" y="457623"/>
            <a:ext cx="2949575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8340"/>
            <a:ext cx="4629150" cy="4878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9" y="2059305"/>
            <a:ext cx="2949575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ED4D5-0963-41AC-B91E-5872DFC2380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192165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262DE9-BB65-4D2B-B277-23A19FF6A62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753850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10164"/>
            <a:ext cx="1943100" cy="549148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10164"/>
            <a:ext cx="5676900" cy="549148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F31730-C16D-4D39-9818-65018C7DA197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12349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402"/>
            <a:ext cx="7772400" cy="238981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5373"/>
            <a:ext cx="6858000" cy="165729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9716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1658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1323"/>
            <a:ext cx="7886700" cy="285537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93714"/>
            <a:ext cx="7886700" cy="150157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52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ｱｼﾞｪﾝﾀ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20000"/>
            <a:ext cx="9144000" cy="5310000"/>
          </a:xfrm>
        </p:spPr>
        <p:txBody>
          <a:bodyPr lIns="360000" tIns="360000" rIns="648000"/>
          <a:lstStyle>
            <a:lvl1pPr marL="900000" indent="-540000">
              <a:lnSpc>
                <a:spcPct val="120000"/>
              </a:lnSpc>
              <a:spcAft>
                <a:spcPts val="600"/>
              </a:spcAft>
              <a:buFont typeface="+mj-lt"/>
              <a:buAutoNum type="arabicPeriod"/>
              <a:defRPr sz="3400"/>
            </a:lvl1pPr>
            <a:lvl2pPr marL="971550" indent="-514350">
              <a:buFont typeface="+mj-lt"/>
              <a:buAutoNum type="arabicPeriod"/>
              <a:defRPr sz="3400"/>
            </a:lvl2pPr>
            <a:lvl3pPr marL="1594350" indent="-514350">
              <a:buFont typeface="+mj-lt"/>
              <a:buAutoNum type="arabicPeriod"/>
              <a:defRPr sz="3400"/>
            </a:lvl3pPr>
            <a:lvl4pPr marL="2134350" indent="-514350">
              <a:buFont typeface="+mj-lt"/>
              <a:buAutoNum type="arabicPeriod"/>
              <a:defRPr sz="3400"/>
            </a:lvl4pPr>
            <a:lvl5pPr marL="2494350" indent="-514350">
              <a:buFont typeface="+mj-lt"/>
              <a:buAutoNum type="arabicPeriod"/>
              <a:defRPr sz="3400"/>
            </a:lvl5pPr>
          </a:lstStyle>
          <a:p>
            <a:pPr lvl="0"/>
            <a:r>
              <a:rPr kumimoji="1" lang="ja-JP" altLang="en-US"/>
              <a:t>クリックしてアジェンダを記入 </a:t>
            </a:r>
            <a:r>
              <a:rPr kumimoji="1" lang="en-US" altLang="ja-JP"/>
              <a:t>34pt</a:t>
            </a:r>
            <a:r>
              <a:rPr kumimoji="1" lang="ja-JP" altLang="en-US"/>
              <a:t>推奨</a:t>
            </a:r>
          </a:p>
        </p:txBody>
      </p:sp>
    </p:spTree>
    <p:extLst>
      <p:ext uri="{BB962C8B-B14F-4D97-AF65-F5344CB8AC3E}">
        <p14:creationId xmlns:p14="http://schemas.microsoft.com/office/powerpoint/2010/main" val="20332484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7315"/>
            <a:ext cx="3886200" cy="435536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7315"/>
            <a:ext cx="3886200" cy="435536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76727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465"/>
            <a:ext cx="7886700" cy="132679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2720"/>
            <a:ext cx="3868340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7394"/>
            <a:ext cx="3868340" cy="36880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2720"/>
            <a:ext cx="3887391" cy="8246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7394"/>
            <a:ext cx="3887391" cy="36880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59866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44039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617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623"/>
            <a:ext cx="2949178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8341"/>
            <a:ext cx="4629150" cy="4878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9305"/>
            <a:ext cx="2949178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82883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623"/>
            <a:ext cx="2949178" cy="16016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8341"/>
            <a:ext cx="4629150" cy="487813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9305"/>
            <a:ext cx="2949178" cy="381511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1246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7512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463"/>
            <a:ext cx="1971675" cy="5817219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463"/>
            <a:ext cx="5800725" cy="5817219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8717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2398"/>
            <a:ext cx="7772400" cy="1471386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9798"/>
            <a:ext cx="6400800" cy="17542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4019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38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1188000"/>
          </a:xfrm>
        </p:spPr>
        <p:txBody>
          <a:bodyPr lIns="288000" tIns="72000" rIns="360000"/>
          <a:lstStyle>
            <a:lvl1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 sz="7100" b="1">
                <a:solidFill>
                  <a:schemeClr val="bg2"/>
                </a:solidFill>
                <a:latin typeface="+mj-ea"/>
                <a:ea typeface="+mj-ea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tabLst/>
              <a:defRPr/>
            </a:pPr>
            <a:r>
              <a:rPr kumimoji="1" lang="en-US" altLang="ja-JP"/>
              <a:t>0.</a:t>
            </a:r>
            <a:r>
              <a:rPr kumimoji="1" lang="ja-JP" altLang="en-US"/>
              <a:t>扉の</a:t>
            </a:r>
            <a:r>
              <a:rPr kumimoji="1" lang="en-US" altLang="ja-JP"/>
              <a:t>No.</a:t>
            </a:r>
            <a:r>
              <a:rPr kumimoji="1" lang="ja-JP" altLang="en-US"/>
              <a:t>記載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188000"/>
            <a:ext cx="9144000" cy="1080000"/>
          </a:xfrm>
        </p:spPr>
        <p:txBody>
          <a:bodyPr tIns="0"/>
          <a:lstStyle>
            <a:lvl1pPr marL="0"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1pPr>
            <a:lvl2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2pPr>
            <a:lvl3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3pPr>
            <a:lvl4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4pPr>
            <a:lvl5pPr algn="l">
              <a:lnSpc>
                <a:spcPct val="120000"/>
              </a:lnSpc>
              <a:defRPr sz="3400">
                <a:solidFill>
                  <a:schemeClr val="bg2"/>
                </a:solidFill>
              </a:defRPr>
            </a:lvl5pPr>
          </a:lstStyle>
          <a:p>
            <a:pPr lvl="0"/>
            <a:r>
              <a:rPr kumimoji="1" lang="ja-JP" altLang="en-US"/>
              <a:t>タイトルを記載　</a:t>
            </a:r>
            <a:r>
              <a:rPr kumimoji="1" lang="en-US" altLang="ja-JP"/>
              <a:t>/ 34pt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08288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10981"/>
            <a:ext cx="7772400" cy="136333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9405"/>
            <a:ext cx="7772400" cy="150157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224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1682"/>
            <a:ext cx="4038600" cy="45301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1682"/>
            <a:ext cx="4038600" cy="453015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2263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6535"/>
            <a:ext cx="4040188" cy="6403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6889"/>
            <a:ext cx="4040188" cy="39549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6" y="1536535"/>
            <a:ext cx="4041775" cy="6403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6" y="2176889"/>
            <a:ext cx="4041775" cy="395494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4986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646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63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73303"/>
            <a:ext cx="3008313" cy="116312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303"/>
            <a:ext cx="5111750" cy="58585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1" y="1436429"/>
            <a:ext cx="3008313" cy="46954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2331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5045"/>
            <a:ext cx="5486400" cy="56726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3342"/>
            <a:ext cx="5486400" cy="411861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72308"/>
            <a:ext cx="5486400" cy="80560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2447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482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893"/>
            <a:ext cx="2057400" cy="5856943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893"/>
            <a:ext cx="6019800" cy="5856943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982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sz="quarter" idx="11" hasCustomPrompt="1"/>
          </p:nvPr>
        </p:nvSpPr>
        <p:spPr>
          <a:xfrm>
            <a:off x="0" y="720000"/>
            <a:ext cx="9144000" cy="5310000"/>
          </a:xfr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  <a:lvl3pPr>
              <a:defRPr/>
            </a:lvl3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        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　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  <a:endParaRPr kumimoji="1" lang="en-US" altLang="ja-JP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見出し </a:t>
            </a:r>
            <a:r>
              <a:rPr kumimoji="1" lang="en-US" altLang="ja-JP"/>
              <a:t>/ </a:t>
            </a:r>
            <a:r>
              <a:rPr kumimoji="1" lang="ja-JP" altLang="en-US"/>
              <a:t>本文（←</a:t>
            </a:r>
            <a:r>
              <a:rPr kumimoji="1" lang="en-US" altLang="ja-JP"/>
              <a:t>20pt</a:t>
            </a:r>
            <a:r>
              <a:rPr kumimoji="1" lang="ja-JP" altLang="en-US"/>
              <a:t>）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105120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②サマリー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4" name="コンテンツ プレースホルダー 6"/>
          <p:cNvSpPr>
            <a:spLocks noGrp="1"/>
          </p:cNvSpPr>
          <p:nvPr>
            <p:ph sz="quarter" idx="15" hasCustomPrompt="1"/>
          </p:nvPr>
        </p:nvSpPr>
        <p:spPr>
          <a:xfrm>
            <a:off x="0" y="720000"/>
            <a:ext cx="9144000" cy="5310000"/>
          </a:xfrm>
        </p:spPr>
        <p:txBody>
          <a:bodyPr wrap="square"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■本文テキスト</a:t>
            </a:r>
            <a:r>
              <a:rPr kumimoji="1" lang="en-US" altLang="ja-JP"/>
              <a:t>: </a:t>
            </a:r>
            <a:r>
              <a:rPr kumimoji="1" lang="ja-JP" altLang="en-US"/>
              <a:t>見出しタイトル</a:t>
            </a:r>
            <a:r>
              <a:rPr kumimoji="1" lang="en-US" altLang="ja-JP"/>
              <a:t>20pt / </a:t>
            </a:r>
            <a:r>
              <a:rPr kumimoji="1" lang="ja-JP" altLang="en-US"/>
              <a:t>本文最小</a:t>
            </a:r>
            <a:r>
              <a:rPr kumimoji="1" lang="en-US" altLang="ja-JP"/>
              <a:t>16pt</a:t>
            </a:r>
            <a:r>
              <a:rPr kumimoji="1" lang="ja-JP" altLang="en-US"/>
              <a:t>迄推奨　　　　　　　　　　　　図表内文字は含みませんが、フォントは</a:t>
            </a:r>
            <a:r>
              <a:rPr kumimoji="1" lang="en-US" altLang="ja-JP"/>
              <a:t>CIS</a:t>
            </a:r>
            <a:r>
              <a:rPr kumimoji="1" lang="ja-JP" altLang="en-US"/>
              <a:t>準拠、可読性を考慮した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にして下さい。</a:t>
            </a:r>
            <a:r>
              <a:rPr kumimoji="1" lang="en-US" altLang="ja-JP"/>
              <a:t> </a:t>
            </a:r>
            <a:r>
              <a:rPr kumimoji="1" lang="ja-JP" altLang="en-US"/>
              <a:t>■使用フォント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 （原則半角カナは使わない） 　　　　　　　　　　　　　　　■使用色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本テンプレートのカラーパレット</a:t>
            </a:r>
            <a:r>
              <a:rPr kumimoji="1" lang="en-US" altLang="ja-JP"/>
              <a:t>(CIS</a:t>
            </a:r>
            <a:r>
              <a:rPr kumimoji="1" lang="ja-JP" altLang="en-US"/>
              <a:t>適用済</a:t>
            </a:r>
            <a:r>
              <a:rPr kumimoji="1" lang="en-US" altLang="ja-JP"/>
              <a:t>)</a:t>
            </a:r>
            <a:r>
              <a:rPr kumimoji="1" lang="ja-JP" altLang="en-US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616000"/>
            <a:ext cx="9144000" cy="493775"/>
          </a:xfrm>
          <a:prstGeom prst="rect">
            <a:avLst/>
          </a:prstGeom>
        </p:spPr>
        <p:txBody>
          <a:bodyPr lIns="288000" rIns="288000" bIns="36000" anchor="b" anchorCtr="0">
            <a:spAutoFit/>
          </a:bodyPr>
          <a:lstStyle>
            <a:lvl1pPr algn="ctr">
              <a:spcAft>
                <a:spcPts val="0"/>
              </a:spcAft>
              <a:defRPr sz="2500" b="1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ja-JP" altLang="en-US"/>
              <a:t>サマリー</a:t>
            </a:r>
            <a:r>
              <a:rPr kumimoji="1" lang="en-US" altLang="ja-JP"/>
              <a:t>:</a:t>
            </a:r>
            <a:r>
              <a:rPr kumimoji="1" lang="ja-JP" altLang="en-US"/>
              <a:t>赤 原則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25pt</a:t>
            </a:r>
            <a:r>
              <a:rPr kumimoji="1" lang="ja-JP" altLang="en-US"/>
              <a:t>～</a:t>
            </a:r>
            <a:r>
              <a:rPr kumimoji="1" lang="en-US" altLang="ja-JP"/>
              <a:t>20pt</a:t>
            </a:r>
            <a:r>
              <a:rPr kumimoji="1" lang="ja-JP" altLang="en-US"/>
              <a:t>推奨　</a:t>
            </a:r>
            <a:r>
              <a:rPr kumimoji="1" lang="en-US" altLang="ja-JP"/>
              <a:t>※</a:t>
            </a:r>
            <a:r>
              <a:rPr kumimoji="1" lang="ja-JP" altLang="en-US"/>
              <a:t>下方移動不可</a:t>
            </a:r>
          </a:p>
        </p:txBody>
      </p:sp>
    </p:spTree>
    <p:extLst>
      <p:ext uri="{BB962C8B-B14F-4D97-AF65-F5344CB8AC3E}">
        <p14:creationId xmlns:p14="http://schemas.microsoft.com/office/powerpoint/2010/main" val="7498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-Tech.2017_討論会-本編③図表メ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2"/>
          <p:cNvSpPr>
            <a:spLocks noGrp="1"/>
          </p:cNvSpPr>
          <p:nvPr>
            <p:ph type="body" idx="1" hasCustomPrompt="1"/>
          </p:nvPr>
        </p:nvSpPr>
        <p:spPr>
          <a:xfrm>
            <a:off x="0" y="720000"/>
            <a:ext cx="9144000" cy="453183"/>
          </a:xfrm>
          <a:prstGeom prst="rect">
            <a:avLst/>
          </a:prstGeom>
        </p:spPr>
        <p:txBody>
          <a:bodyPr vert="horz" wrap="square" lIns="360000" tIns="72000" rIns="288000" bIns="72000" rtlCol="0">
            <a:sp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図表タイトル（上部記載時）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これより上部への配置移動不可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クリックしてスライドタイトルを記入 </a:t>
            </a:r>
            <a:r>
              <a:rPr kumimoji="1" lang="en-US" altLang="ja-JP"/>
              <a:t>1</a:t>
            </a:r>
            <a:r>
              <a:rPr kumimoji="1" lang="ja-JP" altLang="en-US"/>
              <a:t>行 </a:t>
            </a:r>
            <a:r>
              <a:rPr kumimoji="1" lang="en-US" altLang="ja-JP"/>
              <a:t>/ 25pt </a:t>
            </a:r>
            <a:r>
              <a:rPr kumimoji="1" lang="ja-JP" altLang="en-US"/>
              <a:t>推奨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5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688000"/>
            <a:ext cx="9144000" cy="416831"/>
          </a:xfrm>
        </p:spPr>
        <p:txBody>
          <a:bodyPr anchor="b" anchorCtr="0">
            <a:spAutoFit/>
          </a:bodyPr>
          <a:lstStyle>
            <a:lvl1pPr algn="l">
              <a:lnSpc>
                <a:spcPct val="100000"/>
              </a:lnSpc>
              <a:defRPr/>
            </a:lvl1pPr>
            <a:lvl2pPr algn="l">
              <a:lnSpc>
                <a:spcPct val="100000"/>
              </a:lnSpc>
              <a:defRPr/>
            </a:lvl2pPr>
            <a:lvl3pPr algn="l">
              <a:lnSpc>
                <a:spcPct val="100000"/>
              </a:lnSpc>
              <a:defRPr/>
            </a:lvl3pPr>
            <a:lvl4pPr algn="l">
              <a:lnSpc>
                <a:spcPct val="100000"/>
              </a:lnSpc>
              <a:defRPr/>
            </a:lvl4pPr>
            <a:lvl5pPr algn="l">
              <a:lnSpc>
                <a:spcPct val="100000"/>
              </a:lnSpc>
              <a:defRPr/>
            </a:lvl5pPr>
          </a:lstStyle>
          <a:p>
            <a:pPr lvl="0"/>
            <a:r>
              <a:rPr kumimoji="1" lang="ja-JP" altLang="en-US"/>
              <a:t>図表タイトル（下部記載時）</a:t>
            </a:r>
            <a:r>
              <a:rPr kumimoji="1" lang="en-US" altLang="ja-JP"/>
              <a:t>※</a:t>
            </a:r>
            <a:r>
              <a:rPr kumimoji="1" lang="ja-JP" altLang="en-US"/>
              <a:t>これより下方への配置不可</a:t>
            </a:r>
          </a:p>
        </p:txBody>
      </p:sp>
      <p:sp>
        <p:nvSpPr>
          <p:cNvPr id="8" name="テキスト プレースホルダー 2"/>
          <p:cNvSpPr>
            <a:spLocks noGrp="1"/>
          </p:cNvSpPr>
          <p:nvPr>
            <p:ph idx="15" hasCustomPrompt="1"/>
          </p:nvPr>
        </p:nvSpPr>
        <p:spPr>
          <a:xfrm>
            <a:off x="0" y="1080000"/>
            <a:ext cx="9144000" cy="4960438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/>
              <a:t>■</a:t>
            </a:r>
            <a:r>
              <a:rPr kumimoji="1" lang="en-US" altLang="ja-JP"/>
              <a:t>20</a:t>
            </a:r>
            <a:r>
              <a:rPr kumimoji="1" lang="ja-JP" altLang="en-US"/>
              <a:t>～</a:t>
            </a:r>
            <a:r>
              <a:rPr kumimoji="1" lang="en-US" altLang="ja-JP"/>
              <a:t>16pt</a:t>
            </a:r>
            <a:r>
              <a:rPr kumimoji="1" lang="ja-JP" altLang="en-US"/>
              <a:t>、</a:t>
            </a:r>
            <a:r>
              <a:rPr kumimoji="1" lang="en-US" altLang="ja-JP"/>
              <a:t>12pt(</a:t>
            </a:r>
            <a:r>
              <a:rPr kumimoji="1" lang="ja-JP" altLang="en-US"/>
              <a:t>←図表内に限る</a:t>
            </a:r>
            <a:r>
              <a:rPr kumimoji="1" lang="en-US" altLang="ja-JP"/>
              <a:t>)</a:t>
            </a:r>
            <a:r>
              <a:rPr kumimoji="1" lang="ja-JP" altLang="en-US"/>
              <a:t>推奨 　図表内使用テキストについては、フォント種類については</a:t>
            </a:r>
            <a:r>
              <a:rPr kumimoji="1" lang="en-US" altLang="ja-JP"/>
              <a:t>CIS</a:t>
            </a:r>
            <a:r>
              <a:rPr kumimoji="1" lang="ja-JP" altLang="en-US"/>
              <a:t>準拠。学会，業界ルールがある場合は外部ルール優先可。文字の大きさは可読性を考慮した</a:t>
            </a:r>
            <a:r>
              <a:rPr kumimoji="1" lang="en-US" altLang="ja-JP"/>
              <a:t>pt</a:t>
            </a:r>
            <a:r>
              <a:rPr kumimoji="1" lang="ja-JP" altLang="en-US"/>
              <a:t>で記載下さい。　　　　　　　　　　　　　　　　　　　　■会場での視認性を考慮し、</a:t>
            </a:r>
            <a:r>
              <a:rPr kumimoji="1" lang="en-US" altLang="ja-JP"/>
              <a:t>1</a:t>
            </a:r>
            <a:r>
              <a:rPr kumimoji="1" lang="ja-JP" altLang="en-US"/>
              <a:t>ページ１コンテンツを心掛けてください。　　　　　　　　使用フォント</a:t>
            </a:r>
            <a:r>
              <a:rPr kumimoji="1" lang="en-US" altLang="ja-JP"/>
              <a:t>: Meiryo UI</a:t>
            </a:r>
            <a:r>
              <a:rPr kumimoji="1" lang="ja-JP" altLang="en-US"/>
              <a:t>　　　　　　　　　　　　　　　　　　　　　　　　　　　　　　　　　　使用色</a:t>
            </a:r>
            <a:r>
              <a:rPr kumimoji="1" lang="en-US" altLang="ja-JP"/>
              <a:t>: </a:t>
            </a:r>
            <a:r>
              <a:rPr kumimoji="1" lang="ja-JP" altLang="en-US"/>
              <a:t>本テンプレートカラーパレット</a:t>
            </a:r>
            <a:r>
              <a:rPr kumimoji="1" lang="en-US" altLang="ja-JP"/>
              <a:t>(CIS)</a:t>
            </a:r>
            <a:r>
              <a:rPr kumimoji="1" lang="ja-JP" altLang="en-US"/>
              <a:t>より使用　</a:t>
            </a:r>
            <a:r>
              <a:rPr kumimoji="1" lang="en-US" altLang="ja-JP"/>
              <a:t>※</a:t>
            </a:r>
            <a:r>
              <a:rPr kumimoji="1" lang="ja-JP" altLang="en-US"/>
              <a:t>他資料からの</a:t>
            </a:r>
            <a:r>
              <a:rPr kumimoji="1" lang="en-US" altLang="ja-JP"/>
              <a:t>C&amp;P</a:t>
            </a:r>
            <a:r>
              <a:rPr kumimoji="1" lang="ja-JP" altLang="en-US"/>
              <a:t>，共同研究先等との共有資料等には強制しません。　　　　　　　　　　　　　　　　　　　　　　　</a:t>
            </a:r>
            <a:r>
              <a:rPr kumimoji="1" lang="en-US" altLang="ja-JP"/>
              <a:t>※</a:t>
            </a:r>
            <a:r>
              <a:rPr kumimoji="1" lang="ja-JP" altLang="en-US"/>
              <a:t>ロゴのアイソレーションを保持するため、本文，図表のフッターへのはみ出し不可。　　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レベル（←</a:t>
            </a:r>
            <a:r>
              <a:rPr kumimoji="1" lang="en-US" altLang="ja-JP"/>
              <a:t>18pt</a:t>
            </a:r>
            <a:r>
              <a:rPr kumimoji="1" lang="ja-JP" altLang="en-US"/>
              <a:t>）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　本文（←</a:t>
            </a:r>
            <a:r>
              <a:rPr kumimoji="1" lang="en-US" altLang="ja-JP"/>
              <a:t>16pt</a:t>
            </a:r>
            <a:r>
              <a:rPr kumimoji="1" lang="ja-JP" altLang="en-US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62688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/>
          <a:p>
            <a:r>
              <a:rPr kumimoji="1" lang="ja-JP" altLang="en-US"/>
              <a:t>クリックしてスライドタイトルを記入　</a:t>
            </a:r>
            <a:r>
              <a:rPr kumimoji="1" lang="en-US" altLang="ja-JP"/>
              <a:t>1</a:t>
            </a:r>
            <a:r>
              <a:rPr kumimoji="1" lang="ja-JP" altLang="en-US"/>
              <a:t>行</a:t>
            </a:r>
            <a:r>
              <a:rPr kumimoji="1" lang="en-US" altLang="ja-JP"/>
              <a:t>/25pt</a:t>
            </a:r>
            <a:r>
              <a:rPr kumimoji="1" lang="ja-JP" altLang="en-US"/>
              <a:t>推奨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21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latin typeface="Meiryo UI" panose="020B0604030504040204" pitchFamily="50" charset="-128"/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0" y="6390000"/>
            <a:ext cx="989718" cy="360000"/>
          </a:xfrm>
          <a:prstGeom prst="rect">
            <a:avLst/>
          </a:prstGeom>
        </p:spPr>
        <p:txBody>
          <a:bodyPr vert="horz" lIns="91440" tIns="45720" rIns="108000" bIns="45720" rtlCol="0" anchor="t" anchorCtr="0"/>
          <a:lstStyle>
            <a:lvl1pPr algn="r">
              <a:defRPr sz="16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 dirty="0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400800"/>
            <a:ext cx="471604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/40</a:t>
            </a:r>
            <a:endParaRPr kumimoji="1" lang="ja-JP" altLang="en-US" sz="1300" dirty="0">
              <a:solidFill>
                <a:srgbClr val="797979"/>
              </a:solidFill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4246" y="6254938"/>
            <a:ext cx="1129726" cy="430696"/>
          </a:xfrm>
          <a:prstGeom prst="rect">
            <a:avLst/>
          </a:prstGeom>
        </p:spPr>
      </p:pic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720000"/>
            <a:ext cx="9144000" cy="5310000"/>
          </a:xfrm>
          <a:prstGeom prst="rect">
            <a:avLst/>
          </a:prstGeom>
        </p:spPr>
        <p:txBody>
          <a:bodyPr vert="horz" wrap="square" lIns="360000" tIns="72000" rIns="288000" bIns="72000" rtlCol="0">
            <a:no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1" lang="ja-JP" altLang="en-US" dirty="0"/>
              <a:t>■本文テキスト</a:t>
            </a:r>
            <a:r>
              <a:rPr kumimoji="1" lang="en-US" altLang="ja-JP" dirty="0"/>
              <a:t>: </a:t>
            </a:r>
            <a:r>
              <a:rPr kumimoji="1" lang="ja-JP" altLang="en-US" dirty="0"/>
              <a:t>見出しタイトル</a:t>
            </a:r>
            <a:r>
              <a:rPr kumimoji="1" lang="en-US" altLang="ja-JP" dirty="0"/>
              <a:t>20pt /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迄推奨　　　　　　　　　　　　　図表内文字は含みませんが、フォントは</a:t>
            </a:r>
            <a:r>
              <a:rPr kumimoji="1" lang="en-US" altLang="ja-JP" dirty="0"/>
              <a:t>CIS</a:t>
            </a:r>
            <a:r>
              <a:rPr kumimoji="1" lang="ja-JP" altLang="en-US" dirty="0"/>
              <a:t>準拠、可読性を考慮した</a:t>
            </a:r>
            <a:r>
              <a:rPr kumimoji="1" lang="en-US" altLang="ja-JP" dirty="0" err="1"/>
              <a:t>pt</a:t>
            </a:r>
            <a:r>
              <a:rPr kumimoji="1" lang="ja-JP" altLang="en-US" dirty="0"/>
              <a:t>にして下さい。</a:t>
            </a:r>
            <a:r>
              <a:rPr kumimoji="1" lang="en-US" altLang="ja-JP" dirty="0"/>
              <a:t> </a:t>
            </a:r>
            <a:r>
              <a:rPr kumimoji="1" lang="ja-JP" altLang="en-US" dirty="0"/>
              <a:t>■使用フォント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Meiryo</a:t>
            </a:r>
            <a:r>
              <a:rPr kumimoji="1" lang="en-US" altLang="ja-JP" dirty="0"/>
              <a:t> UI</a:t>
            </a:r>
            <a:r>
              <a:rPr kumimoji="1" lang="ja-JP" altLang="en-US" dirty="0"/>
              <a:t>（原則半角カナは使わない） 　　　　　　　　　　　　　　　■使用色</a:t>
            </a:r>
            <a:r>
              <a:rPr kumimoji="1" lang="en-US" altLang="ja-JP" dirty="0"/>
              <a:t>: </a:t>
            </a:r>
            <a:r>
              <a:rPr kumimoji="1" lang="ja-JP" altLang="en-US" dirty="0"/>
              <a:t>本テンプレートのカラーパレット</a:t>
            </a:r>
            <a:r>
              <a:rPr kumimoji="1" lang="en-US" altLang="ja-JP" dirty="0"/>
              <a:t>(CIS</a:t>
            </a:r>
            <a:r>
              <a:rPr kumimoji="1" lang="ja-JP" altLang="en-US" dirty="0"/>
              <a:t>適用済</a:t>
            </a:r>
            <a:r>
              <a:rPr kumimoji="1" lang="en-US" altLang="ja-JP" dirty="0"/>
              <a:t>)</a:t>
            </a:r>
            <a:r>
              <a:rPr kumimoji="1" lang="ja-JP" altLang="en-US" dirty="0"/>
              <a:t>より使用　　　　　　　　　　　■ロゴのアイソレーションを保持するため、本文，図表のフッターへのはみ出し不可　　■サマリーも同様に下方への移動は不可とします（サマリーページテンプレに記載）　見出し </a:t>
            </a:r>
            <a:r>
              <a:rPr kumimoji="1" lang="en-US" altLang="ja-JP" dirty="0"/>
              <a:t>/ </a:t>
            </a:r>
            <a:r>
              <a:rPr kumimoji="1" lang="ja-JP" altLang="en-US" dirty="0"/>
              <a:t>本文（←</a:t>
            </a:r>
            <a:r>
              <a:rPr kumimoji="1" lang="en-US" altLang="ja-JP" dirty="0"/>
              <a:t>20pt</a:t>
            </a:r>
            <a:r>
              <a:rPr kumimoji="1" lang="ja-JP" altLang="en-US" dirty="0"/>
              <a:t>）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18pt</a:t>
            </a:r>
            <a:r>
              <a:rPr kumimoji="1" lang="ja-JP" altLang="en-US" dirty="0"/>
              <a:t>）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　本文（←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9591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773" r:id="rId12"/>
  </p:sldLayoutIdLst>
  <p:hf hdr="0" ftr="0" dt="0"/>
  <p:txStyles>
    <p:titleStyle>
      <a:lvl1pPr eaLnBrk="1" hangingPunct="1">
        <a:defRPr kumimoji="1" sz="2500" b="1" baseline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marR="0" indent="0" algn="l" defTabSz="91440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SzTx/>
        <a:buFont typeface="Wingdings" panose="05000000000000000000" pitchFamily="2" charset="2"/>
        <a:buNone/>
        <a:tabLst/>
        <a:defRPr kumimoji="1" sz="2000" baseline="0">
          <a:latin typeface="+mn-ea"/>
          <a:ea typeface="+mn-ea"/>
          <a:cs typeface="+mn-cs"/>
        </a:defRPr>
      </a:lvl1pPr>
      <a:lvl2pPr marL="432000" indent="0" eaLnBrk="1" hangingPunct="1">
        <a:spcAft>
          <a:spcPts val="200"/>
        </a:spcAft>
        <a:buFont typeface="Wingdings" panose="05000000000000000000" pitchFamily="2" charset="2"/>
        <a:buNone/>
        <a:defRPr kumimoji="1" sz="1800">
          <a:latin typeface="+mn-ea"/>
          <a:ea typeface="+mn-ea"/>
          <a:cs typeface="+mn-cs"/>
        </a:defRPr>
      </a:lvl2pPr>
      <a:lvl3pPr marL="1080000" indent="0" eaLnBrk="1" hangingPunct="1">
        <a:spcAft>
          <a:spcPts val="0"/>
        </a:spcAft>
        <a:buFont typeface="Wingdings" panose="05000000000000000000" pitchFamily="2" charset="2"/>
        <a:buNone/>
        <a:defRPr kumimoji="1" sz="1600">
          <a:latin typeface="+mn-ea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12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0" y="198516"/>
            <a:ext cx="9144000" cy="353943"/>
          </a:xfrm>
          <a:prstGeom prst="rect">
            <a:avLst/>
          </a:prstGeom>
        </p:spPr>
        <p:txBody>
          <a:bodyPr vert="horz" wrap="none" lIns="360000" tIns="0" rIns="0" bIns="36000" rtlCol="0" anchor="t" anchorCtr="0">
            <a:noAutofit/>
          </a:bodyPr>
          <a:lstStyle/>
          <a:p>
            <a:r>
              <a:rPr kumimoji="1" lang="ja-JP" altLang="en-US"/>
              <a:t>マスター タイトルの書式設定 </a:t>
            </a:r>
            <a:r>
              <a:rPr kumimoji="1" lang="en-US" altLang="ja-JP"/>
              <a:t>25pt</a:t>
            </a:r>
            <a:endParaRPr kumimoji="1" lang="ja-JP" altLang="en-US" dirty="0"/>
          </a:p>
        </p:txBody>
      </p:sp>
      <p:sp>
        <p:nvSpPr>
          <p:cNvPr id="11" name="object 7"/>
          <p:cNvSpPr/>
          <p:nvPr/>
        </p:nvSpPr>
        <p:spPr>
          <a:xfrm>
            <a:off x="1944000" y="6257319"/>
            <a:ext cx="7200000" cy="0"/>
          </a:xfrm>
          <a:custGeom>
            <a:avLst/>
            <a:gdLst/>
            <a:ahLst/>
            <a:cxnLst/>
            <a:rect l="l" t="t" r="r" b="b"/>
            <a:pathLst>
              <a:path w="7078980">
                <a:moveTo>
                  <a:pt x="0" y="0"/>
                </a:moveTo>
                <a:lnTo>
                  <a:pt x="7078827" y="0"/>
                </a:lnTo>
              </a:path>
            </a:pathLst>
          </a:custGeom>
          <a:ln w="6273">
            <a:solidFill>
              <a:srgbClr val="DC0032"/>
            </a:solidFill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1618337" y="6223000"/>
            <a:ext cx="259715" cy="641350"/>
          </a:xfrm>
          <a:custGeom>
            <a:avLst/>
            <a:gdLst/>
            <a:ahLst/>
            <a:cxnLst/>
            <a:rect l="l" t="t" r="r" b="b"/>
            <a:pathLst>
              <a:path w="259714" h="641350">
                <a:moveTo>
                  <a:pt x="259626" y="0"/>
                </a:moveTo>
                <a:lnTo>
                  <a:pt x="203631" y="0"/>
                </a:lnTo>
                <a:lnTo>
                  <a:pt x="0" y="641159"/>
                </a:lnTo>
                <a:lnTo>
                  <a:pt x="55994" y="641159"/>
                </a:lnTo>
                <a:lnTo>
                  <a:pt x="259626" y="0"/>
                </a:lnTo>
                <a:close/>
              </a:path>
            </a:pathLst>
          </a:custGeom>
          <a:solidFill>
            <a:srgbClr val="DC0032"/>
          </a:solidFill>
          <a:ln>
            <a:noFill/>
          </a:ln>
        </p:spPr>
        <p:txBody>
          <a:bodyPr wrap="square" lIns="0" tIns="0" rIns="0" bIns="0" rtlCol="0"/>
          <a:lstStyle/>
          <a:p>
            <a:endParaRPr dirty="0">
              <a:solidFill>
                <a:srgbClr val="000000"/>
              </a:solidFill>
            </a:endParaRPr>
          </a:p>
        </p:txBody>
      </p:sp>
      <p:sp>
        <p:nvSpPr>
          <p:cNvPr id="21" name="スライド番号プレースホルダー 8"/>
          <p:cNvSpPr>
            <a:spLocks noGrp="1"/>
          </p:cNvSpPr>
          <p:nvPr>
            <p:ph type="sldNum" sz="quarter" idx="4"/>
          </p:nvPr>
        </p:nvSpPr>
        <p:spPr>
          <a:xfrm>
            <a:off x="7665722" y="6357649"/>
            <a:ext cx="9897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rgbClr val="828282"/>
                </a:solidFill>
                <a:latin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0F554CA-2BEA-3E4B-997B-FC51848F792A}" type="slidenum">
              <a:rPr lang="ja-JP" altLang="en-US" smtClean="0"/>
              <a:pPr/>
              <a:t>‹#›</a:t>
            </a:fld>
            <a:r>
              <a:rPr lang="en-US" altLang="ja-JP">
                <a:ea typeface="Verdana" panose="020B0604030504040204" pitchFamily="34" charset="0"/>
              </a:rPr>
              <a:t> </a:t>
            </a:r>
            <a:endParaRPr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8480014" y="6393246"/>
            <a:ext cx="365806" cy="2923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ja-JP" sz="1300" dirty="0">
                <a:solidFill>
                  <a:srgbClr val="797979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/8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59" y="6256809"/>
            <a:ext cx="1260000" cy="392892"/>
          </a:xfrm>
          <a:prstGeom prst="rect">
            <a:avLst/>
          </a:prstGeom>
        </p:spPr>
      </p:pic>
      <p:sp>
        <p:nvSpPr>
          <p:cNvPr id="13" name="object 9"/>
          <p:cNvSpPr txBox="1"/>
          <p:nvPr/>
        </p:nvSpPr>
        <p:spPr>
          <a:xfrm>
            <a:off x="2097358" y="6428097"/>
            <a:ext cx="57600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685"/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DENSO FACILITIES CORPORATION</a:t>
            </a:r>
            <a:r>
              <a:rPr lang="ja-JP" altLang="en-US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ja-JP" sz="7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 CORPORATE PLANNING DIVISION</a:t>
            </a:r>
            <a:endParaRPr sz="7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object 9"/>
          <p:cNvSpPr txBox="1"/>
          <p:nvPr/>
        </p:nvSpPr>
        <p:spPr>
          <a:xfrm>
            <a:off x="2097358" y="6574291"/>
            <a:ext cx="576000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310"/>
              </a:spcBef>
            </a:pP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© DENSO </a:t>
            </a:r>
            <a:r>
              <a:rPr lang="en-US"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FACILITIES CORPORATION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Rights</a:t>
            </a:r>
            <a:r>
              <a:rPr sz="500" spc="-9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sz="500" spc="-5" dirty="0">
                <a:solidFill>
                  <a:srgbClr val="82828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Reserved.</a:t>
            </a:r>
            <a:endParaRPr sz="500" dirty="0">
              <a:solidFill>
                <a:srgbClr val="82828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0" y="828000"/>
            <a:ext cx="9144000" cy="5184000"/>
          </a:xfrm>
          <a:prstGeom prst="rect">
            <a:avLst/>
          </a:prstGeom>
        </p:spPr>
        <p:txBody>
          <a:bodyPr vert="horz" lIns="720000" tIns="36000" rIns="648000" bIns="36000" rtlCol="0">
            <a:noAutofit/>
          </a:bodyPr>
          <a:lstStyle/>
          <a:p>
            <a:pPr lvl="0"/>
            <a:r>
              <a:rPr kumimoji="1" lang="ja-JP" altLang="en-US" dirty="0"/>
              <a:t>本文タイトル</a:t>
            </a:r>
            <a:r>
              <a:rPr kumimoji="1" lang="en-US" altLang="ja-JP" dirty="0"/>
              <a:t>20pt </a:t>
            </a:r>
            <a:r>
              <a:rPr kumimoji="1" lang="ja-JP" altLang="en-US" dirty="0"/>
              <a:t>本文最小</a:t>
            </a:r>
            <a:r>
              <a:rPr kumimoji="1" lang="en-US" altLang="ja-JP" dirty="0"/>
              <a:t>16pt</a:t>
            </a:r>
            <a:r>
              <a:rPr kumimoji="1" lang="ja-JP" altLang="en-US" dirty="0"/>
              <a:t>迄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000" y="198049"/>
            <a:ext cx="1087192" cy="2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04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hf hdr="0" ftr="0" dt="0"/>
  <p:txStyles>
    <p:titleStyle>
      <a:lvl1pPr eaLnBrk="1" hangingPunct="1">
        <a:defRPr kumimoji="1" sz="2500" b="1">
          <a:latin typeface="Meiryo UI" panose="020B0604030504040204" pitchFamily="50" charset="-128"/>
          <a:ea typeface="+mj-ea"/>
          <a:cs typeface="+mj-cs"/>
        </a:defRPr>
      </a:lvl1pPr>
    </p:titleStyle>
    <p:bodyStyle>
      <a:lvl1pPr marL="0" indent="0" eaLnBrk="1" hangingPunct="1">
        <a:spcAft>
          <a:spcPts val="600"/>
        </a:spcAft>
        <a:buFont typeface="Wingdings" panose="05000000000000000000" pitchFamily="2" charset="2"/>
        <a:buNone/>
        <a:defRPr kumimoji="1" sz="2000">
          <a:latin typeface="+mn-lt"/>
          <a:ea typeface="+mn-ea"/>
          <a:cs typeface="+mn-cs"/>
        </a:defRPr>
      </a:lvl1pPr>
      <a:lvl2pPr marL="457200" indent="0" eaLnBrk="1" hangingPunct="1">
        <a:buFont typeface="Wingdings" panose="05000000000000000000" pitchFamily="2" charset="2"/>
        <a:buNone/>
        <a:defRPr kumimoji="1" sz="1800">
          <a:latin typeface="+mn-lt"/>
          <a:ea typeface="+mn-ea"/>
          <a:cs typeface="+mn-cs"/>
        </a:defRPr>
      </a:lvl2pPr>
      <a:lvl3pPr marL="1080000" indent="0" eaLnBrk="1" hangingPunct="1">
        <a:buFont typeface="Wingdings" panose="05000000000000000000" pitchFamily="2" charset="2"/>
        <a:buNone/>
        <a:defRPr kumimoji="1" sz="1600">
          <a:latin typeface="+mn-lt"/>
          <a:ea typeface="+mn-ea"/>
          <a:cs typeface="+mn-cs"/>
        </a:defRPr>
      </a:lvl3pPr>
      <a:lvl4pPr marL="1620000" indent="0" eaLnBrk="1" hangingPunct="1">
        <a:buFont typeface="Wingdings" panose="05000000000000000000" pitchFamily="2" charset="2"/>
        <a:buNone/>
        <a:defRPr kumimoji="1" sz="1400">
          <a:latin typeface="+mn-lt"/>
          <a:ea typeface="+mn-ea"/>
          <a:cs typeface="+mn-cs"/>
        </a:defRPr>
      </a:lvl4pPr>
      <a:lvl5pPr marL="1980000" indent="0" eaLnBrk="1" hangingPunct="1">
        <a:buFont typeface="Wingdings" panose="05000000000000000000" pitchFamily="2" charset="2"/>
        <a:buNone/>
        <a:defRPr kumimoji="1" sz="800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bodyStyle>
    <p:otherStyle>
      <a:lvl1pPr marL="0" eaLnBrk="1" hangingPunct="1">
        <a:defRPr kumimoji="1">
          <a:latin typeface="+mn-lt"/>
          <a:ea typeface="+mn-ea"/>
          <a:cs typeface="+mn-cs"/>
        </a:defRPr>
      </a:lvl1pPr>
      <a:lvl2pPr marL="457200" eaLnBrk="1" hangingPunct="1">
        <a:defRPr kumimoji="1">
          <a:latin typeface="+mn-lt"/>
          <a:ea typeface="+mn-ea"/>
          <a:cs typeface="+mn-cs"/>
        </a:defRPr>
      </a:lvl2pPr>
      <a:lvl3pPr marL="914400" eaLnBrk="1" hangingPunct="1">
        <a:defRPr kumimoji="1">
          <a:latin typeface="+mn-lt"/>
          <a:ea typeface="+mn-ea"/>
          <a:cs typeface="+mn-cs"/>
        </a:defRPr>
      </a:lvl3pPr>
      <a:lvl4pPr marL="1371600" eaLnBrk="1" hangingPunct="1">
        <a:defRPr kumimoji="1">
          <a:latin typeface="+mn-lt"/>
          <a:ea typeface="+mn-ea"/>
          <a:cs typeface="+mn-cs"/>
        </a:defRPr>
      </a:lvl4pPr>
      <a:lvl5pPr marL="1828800" eaLnBrk="1" hangingPunct="1">
        <a:defRPr kumimoji="1">
          <a:latin typeface="+mn-lt"/>
          <a:ea typeface="+mn-ea"/>
          <a:cs typeface="+mn-cs"/>
        </a:defRPr>
      </a:lvl5pPr>
      <a:lvl6pPr marL="2286000" eaLnBrk="1" hangingPunct="1">
        <a:defRPr kumimoji="1">
          <a:latin typeface="+mn-lt"/>
          <a:ea typeface="+mn-ea"/>
          <a:cs typeface="+mn-cs"/>
        </a:defRPr>
      </a:lvl6pPr>
      <a:lvl7pPr marL="2743200" eaLnBrk="1" hangingPunct="1">
        <a:defRPr kumimoji="1">
          <a:latin typeface="+mn-lt"/>
          <a:ea typeface="+mn-ea"/>
          <a:cs typeface="+mn-cs"/>
        </a:defRPr>
      </a:lvl7pPr>
      <a:lvl8pPr marL="3200400" eaLnBrk="1" hangingPunct="1">
        <a:defRPr kumimoji="1">
          <a:latin typeface="+mn-lt"/>
          <a:ea typeface="+mn-ea"/>
          <a:cs typeface="+mn-cs"/>
        </a:defRPr>
      </a:lvl8pPr>
      <a:lvl9pPr marL="3657600" eaLnBrk="1" hangingPunct="1">
        <a:defRPr kumimoji="1"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2">
          <p15:clr>
            <a:srgbClr val="F26B43"/>
          </p15:clr>
        </p15:guide>
        <p15:guide id="4" pos="5329">
          <p15:clr>
            <a:srgbClr val="F26B43"/>
          </p15:clr>
        </p15:guide>
        <p15:guide id="5" orient="horz" pos="529">
          <p15:clr>
            <a:srgbClr val="F26B43"/>
          </p15:clr>
        </p15:guide>
        <p15:guide id="6" orient="horz" pos="3704">
          <p15:clr>
            <a:srgbClr val="F26B43"/>
          </p15:clr>
        </p15:guide>
        <p15:guide id="8" pos="431">
          <p15:clr>
            <a:srgbClr val="F26B43"/>
          </p15:clr>
        </p15:guide>
        <p15:guide id="9" pos="2880">
          <p15:clr>
            <a:srgbClr val="F26B43"/>
          </p15:clr>
        </p15:guide>
        <p15:guide id="10" orient="horz" pos="34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9Header_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4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3"/>
          <p:cNvSpPr>
            <a:spLocks noChangeArrowheads="1"/>
          </p:cNvSpPr>
          <p:nvPr userDrawn="1"/>
        </p:nvSpPr>
        <p:spPr bwMode="gray">
          <a:xfrm>
            <a:off x="0" y="0"/>
            <a:ext cx="7668358" cy="656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F5F5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65846" tIns="0" rIns="0" bIns="0" anchor="ctr"/>
          <a:lstStyle>
            <a:lvl1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lang="ja-JP" altLang="ja-JP" sz="2308">
              <a:solidFill>
                <a:srgbClr val="FFFFFF"/>
              </a:solidFill>
            </a:endParaRP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81708" y="0"/>
            <a:ext cx="4934364" cy="585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8000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51228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5pPr>
      <a:lvl6pPr marL="422041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6pPr>
      <a:lvl7pPr marL="844083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7pPr>
      <a:lvl8pPr marL="1266124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8pPr>
      <a:lvl9pPr marL="1688165" algn="l" rtl="0" fontAlgn="base">
        <a:lnSpc>
          <a:spcPct val="70000"/>
        </a:lnSpc>
        <a:spcBef>
          <a:spcPct val="0"/>
        </a:spcBef>
        <a:spcAft>
          <a:spcPct val="0"/>
        </a:spcAft>
        <a:defRPr kumimoji="1" sz="3323">
          <a:solidFill>
            <a:schemeClr val="bg1"/>
          </a:solidFill>
          <a:latin typeface="HGP創英角ｺﾞｼｯｸUB" pitchFamily="50" charset="-128"/>
          <a:ea typeface="ＭＳ Ｐゴシック" pitchFamily="50" charset="-128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Char char="•"/>
        <a:defRPr kumimoji="1" sz="2585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Char char="–"/>
        <a:defRPr kumimoji="1" sz="2215">
          <a:solidFill>
            <a:schemeClr val="tx1"/>
          </a:solidFill>
          <a:latin typeface="+mn-lt"/>
          <a:ea typeface="+mn-ea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Char char="•"/>
        <a:defRPr kumimoji="1" sz="1846">
          <a:solidFill>
            <a:schemeClr val="tx1"/>
          </a:solidFill>
          <a:latin typeface="+mn-lt"/>
          <a:ea typeface="+mn-ea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Char char="–"/>
        <a:defRPr kumimoji="1" sz="1477">
          <a:solidFill>
            <a:schemeClr val="tx1"/>
          </a:solidFill>
          <a:latin typeface="+mn-lt"/>
          <a:ea typeface="+mn-ea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5pPr>
      <a:lvl6pPr marL="2321227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6pPr>
      <a:lvl7pPr marL="2743269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7pPr>
      <a:lvl8pPr marL="3165310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8pPr>
      <a:lvl9pPr marL="3587351" indent="-211021" algn="l" rtl="0" fontAlgn="base">
        <a:spcBef>
          <a:spcPct val="20000"/>
        </a:spcBef>
        <a:spcAft>
          <a:spcPct val="0"/>
        </a:spcAft>
        <a:buChar char="»"/>
        <a:defRPr kumimoji="1" sz="1108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10165"/>
            <a:ext cx="7772400" cy="1144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3034"/>
            <a:ext cx="7772400" cy="4118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54186"/>
            <a:ext cx="28956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54186"/>
            <a:ext cx="1905000" cy="45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0F349B80-E987-4746-95F1-E9793E6B50D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9049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ＭＳ Ｐゴシック" panose="020B0600070205080204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465"/>
            <a:ext cx="7886700" cy="13267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7315"/>
            <a:ext cx="7886700" cy="4355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62237"/>
            <a:ext cx="20574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2D1B-6FD7-41F3-AD84-3F6B0A65EF83}" type="datetimeFigureOut">
              <a:rPr kumimoji="1" lang="ja-JP" altLang="en-US" smtClean="0"/>
              <a:t>2020/10/7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62237"/>
            <a:ext cx="30861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62237"/>
            <a:ext cx="20574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183AA-3920-43A6-A97B-51E76AC7FF8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7391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892"/>
            <a:ext cx="8229600" cy="1144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1682"/>
            <a:ext cx="8229600" cy="4530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62236"/>
            <a:ext cx="21336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AACA14-29BC-460E-AB49-D5EDFAD96710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2020/10/7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62236"/>
            <a:ext cx="28956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62236"/>
            <a:ext cx="2133600" cy="365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1FE0A-87A3-47A9-AEAD-F5821251F4EF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47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3.xml"/><Relationship Id="rId5" Type="http://schemas.openxmlformats.org/officeDocument/2006/relationships/slide" Target="slide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\\10.6.2.11\cm36\Constcom\01.workcom\08.&#12288;&#29872;&#22659;&#12539;&#12456;&#12493;&#12523;&#12462;&#12540;\&#12456;&#12493;&#12523;&#12462;&#12540;&#26045;&#35373;&#37096;&#20250;\&#65298;&#65296;&#65297;&#65303;&#24180;&#24230;\&#65298;&#65298;&#65294;&#65301;&#65325;&#20840;&#12390;&#39366;&#20351;&#12375;&#12383;&#30465;&#12456;&#12493;\&#30465;&#12456;&#12493;&#35386;&#26029;&#25903;&#25588;&#12484;&#12540;&#12523;&#26368;&#32066;&#29256;\&#30465;&#12456;&#12493;&#35386;&#26029;&#25903;&#25588;&#12484;&#12540;&#12523;.pptx#-1,1,PowerPoint &#12503;&#12524;&#12476;&#12531;&#12486;&#12540;&#12471;&#12519;&#12531;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image" Target="../media/image60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3.png"/><Relationship Id="rId11" Type="http://schemas.openxmlformats.org/officeDocument/2006/relationships/image" Target="../media/image66.png"/><Relationship Id="rId5" Type="http://schemas.openxmlformats.org/officeDocument/2006/relationships/image" Target="../media/image62.png"/><Relationship Id="rId15" Type="http://schemas.microsoft.com/office/2007/relationships/hdphoto" Target="../media/hdphoto4.wdp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microsoft.com/office/2007/relationships/hdphoto" Target="../media/hdphoto2.wdp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chart" Target="../charts/chart1.xml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emf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11" Type="http://schemas.openxmlformats.org/officeDocument/2006/relationships/image" Target="../media/image34.jpg"/><Relationship Id="rId5" Type="http://schemas.openxmlformats.org/officeDocument/2006/relationships/image" Target="../media/image26.png"/><Relationship Id="rId10" Type="http://schemas.openxmlformats.org/officeDocument/2006/relationships/image" Target="../media/image33.jpe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36.emf"/><Relationship Id="rId3" Type="http://schemas.openxmlformats.org/officeDocument/2006/relationships/image" Target="../media/image37.jpeg"/><Relationship Id="rId7" Type="http://schemas.openxmlformats.org/officeDocument/2006/relationships/image" Target="../media/image41.emf"/><Relationship Id="rId12" Type="http://schemas.openxmlformats.org/officeDocument/2006/relationships/package" Target="../embeddings/Microsoft_Excel_______1.xlsx"/><Relationship Id="rId17" Type="http://schemas.openxmlformats.org/officeDocument/2006/relationships/image" Target="../media/image49.png"/><Relationship Id="rId2" Type="http://schemas.openxmlformats.org/officeDocument/2006/relationships/slideLayout" Target="../slideLayouts/slideLayout64.xml"/><Relationship Id="rId16" Type="http://schemas.openxmlformats.org/officeDocument/2006/relationships/image" Target="../media/image48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40.emf"/><Relationship Id="rId11" Type="http://schemas.openxmlformats.org/officeDocument/2006/relationships/image" Target="../media/image45.jpe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openxmlformats.org/officeDocument/2006/relationships/image" Target="../media/image44.emf"/><Relationship Id="rId4" Type="http://schemas.openxmlformats.org/officeDocument/2006/relationships/image" Target="../media/image38.png"/><Relationship Id="rId9" Type="http://schemas.openxmlformats.org/officeDocument/2006/relationships/image" Target="../media/image43.emf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2020</a:t>
            </a:r>
            <a:r>
              <a:rPr kumimoji="1" lang="ja-JP" altLang="en-US" dirty="0" smtClean="0"/>
              <a:t>年</a:t>
            </a:r>
            <a:r>
              <a:rPr lang="en-US" altLang="ja-JP" dirty="0"/>
              <a:t>9</a:t>
            </a:r>
            <a:r>
              <a:rPr lang="ja-JP" altLang="en-US" dirty="0" smtClean="0"/>
              <a:t>月</a:t>
            </a:r>
            <a:r>
              <a:rPr lang="en-US" altLang="ja-JP" dirty="0"/>
              <a:t>29</a:t>
            </a:r>
            <a:r>
              <a:rPr lang="ja-JP" altLang="en-US" dirty="0" smtClean="0"/>
              <a:t>日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　</a:t>
            </a:r>
            <a:r>
              <a:rPr lang="ja-JP" altLang="en-US" dirty="0" smtClean="0"/>
              <a:t>　　</a:t>
            </a:r>
            <a:r>
              <a:rPr kumimoji="1" lang="ja-JP" altLang="en-US" dirty="0" smtClean="0"/>
              <a:t>省エネ現場改善の進め方　打合せ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ja-JP" altLang="en-US" dirty="0" smtClean="0"/>
              <a:t>㈱デンソーファシリティーズ　省エネ</a:t>
            </a:r>
            <a:r>
              <a:rPr kumimoji="1" lang="en-US" altLang="ja-JP" dirty="0" smtClean="0"/>
              <a:t>IT</a:t>
            </a:r>
            <a:r>
              <a:rPr kumimoji="1" lang="ja-JP" altLang="en-US" dirty="0" smtClean="0"/>
              <a:t>ソリューション部</a:t>
            </a:r>
            <a:endParaRPr kumimoji="1"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　　　　　　　　　　　　　　　　　　　　　　　　　野々村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1"/>
          </p:nvPr>
        </p:nvSpPr>
        <p:spPr>
          <a:xfrm>
            <a:off x="0" y="3591566"/>
            <a:ext cx="9144000" cy="1164179"/>
          </a:xfrm>
        </p:spPr>
        <p:txBody>
          <a:bodyPr/>
          <a:lstStyle/>
          <a:p>
            <a:r>
              <a:rPr kumimoji="1" lang="ja-JP" altLang="en-US" dirty="0" smtClean="0"/>
              <a:t>①</a:t>
            </a:r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年</a:t>
            </a:r>
            <a:r>
              <a:rPr kumimoji="1" lang="en-US" altLang="ja-JP" dirty="0" smtClean="0"/>
              <a:t>10</a:t>
            </a:r>
            <a:r>
              <a:rPr kumimoji="1" lang="ja-JP" altLang="en-US" dirty="0" smtClean="0"/>
              <a:t>月 現場調査の摺合せ</a:t>
            </a:r>
            <a:endParaRPr kumimoji="1" lang="en-US" altLang="ja-JP" dirty="0" smtClean="0"/>
          </a:p>
          <a:p>
            <a:r>
              <a:rPr kumimoji="1" lang="ja-JP" altLang="en-US" dirty="0" smtClean="0"/>
              <a:t>②省エネ</a:t>
            </a:r>
            <a:r>
              <a:rPr lang="ja-JP" altLang="en-US" dirty="0" smtClean="0"/>
              <a:t>改善計画支援のご提案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72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 txBox="1">
            <a:spLocks/>
          </p:cNvSpPr>
          <p:nvPr/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>
            <a:lvl1pPr eaLnBrk="1" hangingPunct="1">
              <a:defRPr kumimoji="1" sz="2500" b="1" baseline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kern="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kumimoji="1" lang="ja-JP" altLang="en-US" sz="25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、</a:t>
            </a:r>
            <a:r>
              <a:rPr kumimoji="1" lang="ja-JP" altLang="en-US" sz="25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ダイシン精機㈱との情報基盤化 事例</a:t>
            </a:r>
            <a:endParaRPr kumimoji="1" lang="ja-JP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24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425"/>
            <a:ext cx="9144000" cy="51435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 txBox="1">
            <a:spLocks/>
          </p:cNvSpPr>
          <p:nvPr/>
        </p:nvSpPr>
        <p:spPr>
          <a:xfrm>
            <a:off x="0" y="198506"/>
            <a:ext cx="9144000" cy="468000"/>
          </a:xfrm>
          <a:prstGeom prst="rect">
            <a:avLst/>
          </a:prstGeom>
        </p:spPr>
        <p:txBody>
          <a:bodyPr vert="horz" wrap="square" lIns="360000" tIns="0" rIns="1080000" bIns="36000" rtlCol="0" anchor="t" anchorCtr="0">
            <a:noAutofit/>
          </a:bodyPr>
          <a:lstStyle>
            <a:lvl1pPr eaLnBrk="1" hangingPunct="1">
              <a:defRPr kumimoji="1" sz="2500" b="1" baseline="0">
                <a:solidFill>
                  <a:schemeClr val="tx1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ja-JP" altLang="en-US" kern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６、施設ポータルサイトの活用</a:t>
            </a:r>
            <a:endParaRPr lang="ja-JP" altLang="en-US" sz="20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76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425"/>
            <a:ext cx="9144000" cy="51435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66503" y="696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②設備配置の確認</a:t>
            </a:r>
            <a:endParaRPr lang="ja-JP" altLang="en-US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42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67" y="3413127"/>
            <a:ext cx="3438442" cy="2066723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625" y="3413127"/>
            <a:ext cx="3438442" cy="206672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0" y="1239310"/>
            <a:ext cx="6337341" cy="2066723"/>
          </a:xfrm>
          <a:prstGeom prst="rect">
            <a:avLst/>
          </a:prstGeom>
        </p:spPr>
      </p:pic>
      <p:grpSp>
        <p:nvGrpSpPr>
          <p:cNvPr id="8" name="グループ化 7"/>
          <p:cNvGrpSpPr/>
          <p:nvPr/>
        </p:nvGrpSpPr>
        <p:grpSpPr>
          <a:xfrm>
            <a:off x="6269527" y="1239309"/>
            <a:ext cx="2798275" cy="1473200"/>
            <a:chOff x="3575725" y="4007556"/>
            <a:chExt cx="3731033" cy="196426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5"/>
            <a:srcRect l="62024" t="18558" b="11184"/>
            <a:stretch/>
          </p:blipFill>
          <p:spPr>
            <a:xfrm>
              <a:off x="4097865" y="4007557"/>
              <a:ext cx="3208893" cy="19360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 rotWithShape="1">
            <a:blip r:embed="rId5"/>
            <a:srcRect l="167" t="18558" r="93821" b="10160"/>
            <a:stretch/>
          </p:blipFill>
          <p:spPr>
            <a:xfrm>
              <a:off x="3589867" y="4007557"/>
              <a:ext cx="507998" cy="1964266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正方形/長方形 6"/>
            <p:cNvSpPr/>
            <p:nvPr/>
          </p:nvSpPr>
          <p:spPr>
            <a:xfrm>
              <a:off x="3575725" y="4007556"/>
              <a:ext cx="3731033" cy="19642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350">
                <a:solidFill>
                  <a:prstClr val="white"/>
                </a:solidFill>
                <a:latin typeface="Calibri" panose="020F0502020204030204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9" name="角丸四角形 8"/>
          <p:cNvSpPr/>
          <p:nvPr/>
        </p:nvSpPr>
        <p:spPr>
          <a:xfrm>
            <a:off x="4428067" y="2452158"/>
            <a:ext cx="397934" cy="3979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5747755" y="2452158"/>
            <a:ext cx="397934" cy="3979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cxnSp>
        <p:nvCxnSpPr>
          <p:cNvPr id="12" name="直線コネクタ 11"/>
          <p:cNvCxnSpPr>
            <a:stCxn id="9" idx="3"/>
          </p:cNvCxnSpPr>
          <p:nvPr/>
        </p:nvCxnSpPr>
        <p:spPr>
          <a:xfrm flipV="1">
            <a:off x="4826001" y="1961093"/>
            <a:ext cx="1443525" cy="6900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>
            <a:stCxn id="10" idx="0"/>
            <a:endCxn id="7" idx="1"/>
          </p:cNvCxnSpPr>
          <p:nvPr/>
        </p:nvCxnSpPr>
        <p:spPr>
          <a:xfrm flipV="1">
            <a:off x="5946722" y="1975911"/>
            <a:ext cx="322804" cy="4762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角丸四角形 22"/>
          <p:cNvSpPr/>
          <p:nvPr/>
        </p:nvSpPr>
        <p:spPr>
          <a:xfrm>
            <a:off x="3701096" y="3921126"/>
            <a:ext cx="592667" cy="4258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24" name="角丸四角形 23"/>
          <p:cNvSpPr/>
          <p:nvPr/>
        </p:nvSpPr>
        <p:spPr>
          <a:xfrm>
            <a:off x="7187229" y="3921126"/>
            <a:ext cx="592667" cy="4258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350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89625" y="5644091"/>
            <a:ext cx="7282308" cy="3320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ja-JP" altLang="en-US" sz="135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トランス１－１、トランス１－７の非稼働エネルギー</a:t>
            </a:r>
            <a:r>
              <a:rPr lang="en-US" altLang="ja-JP" sz="135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150kwh</a:t>
            </a:r>
            <a:r>
              <a:rPr lang="ja-JP" altLang="en-US" sz="135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相当に着眼</a:t>
            </a: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559" y="106464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③エネルギー使用状況の確認</a:t>
            </a:r>
            <a:endParaRPr lang="en-US" altLang="ja-JP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964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3" y="661556"/>
            <a:ext cx="4389675" cy="2717586"/>
          </a:xfrm>
          <a:prstGeom prst="rect">
            <a:avLst/>
          </a:prstGeom>
        </p:spPr>
      </p:pic>
      <p:sp>
        <p:nvSpPr>
          <p:cNvPr id="4" name="角丸四角形吹き出し 3"/>
          <p:cNvSpPr/>
          <p:nvPr/>
        </p:nvSpPr>
        <p:spPr>
          <a:xfrm>
            <a:off x="2114858" y="1098234"/>
            <a:ext cx="1160848" cy="523548"/>
          </a:xfrm>
          <a:prstGeom prst="wedgeRoundRectCallout">
            <a:avLst>
              <a:gd name="adj1" fmla="val 90174"/>
              <a:gd name="adj2" fmla="val 44754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①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VCT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ﾀﾞｲｶｽﾄ１号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立上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時間短縮の検討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角丸四角形吹き出し 4"/>
          <p:cNvSpPr/>
          <p:nvPr/>
        </p:nvSpPr>
        <p:spPr>
          <a:xfrm>
            <a:off x="2349505" y="1676791"/>
            <a:ext cx="1160848" cy="523548"/>
          </a:xfrm>
          <a:prstGeom prst="wedgeRoundRectCallout">
            <a:avLst>
              <a:gd name="adj1" fmla="val 81780"/>
              <a:gd name="adj2" fmla="val 2926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②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VCT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ﾀﾞｲｶｽﾄ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号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立上時間短縮の検討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/>
            </a:r>
            <a:b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</a:b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33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角丸四角形吹き出し 5"/>
          <p:cNvSpPr/>
          <p:nvPr/>
        </p:nvSpPr>
        <p:spPr>
          <a:xfrm>
            <a:off x="528082" y="1295683"/>
            <a:ext cx="1367775" cy="523548"/>
          </a:xfrm>
          <a:prstGeom prst="wedgeRoundRectCallout">
            <a:avLst>
              <a:gd name="adj1" fmla="val 11741"/>
              <a:gd name="adj2" fmla="val 127322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③マッチング室空調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非生産時の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空調停止検討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角丸四角形吹き出し 6"/>
          <p:cNvSpPr/>
          <p:nvPr/>
        </p:nvSpPr>
        <p:spPr>
          <a:xfrm>
            <a:off x="1898245" y="2788652"/>
            <a:ext cx="1080909" cy="523548"/>
          </a:xfrm>
          <a:prstGeom prst="wedgeRoundRectCallout">
            <a:avLst>
              <a:gd name="adj1" fmla="val -1712"/>
              <a:gd name="adj2" fmla="val -108458"/>
              <a:gd name="adj3" fmla="val 1666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④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CR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既存加工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電力停止検討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25" dirty="0" err="1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32674" y="649622"/>
            <a:ext cx="23006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本工場１Ｆ　休日電力</a:t>
            </a:r>
            <a:endParaRPr lang="en-US" altLang="ja-JP" sz="13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8/23(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日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)7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：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00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～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8/24(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月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)6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：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00</a:t>
            </a:r>
            <a:endParaRPr lang="ja-JP" altLang="en-US" sz="13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 l="33842" t="22790" r="20155" b="18272"/>
          <a:stretch/>
        </p:blipFill>
        <p:spPr>
          <a:xfrm>
            <a:off x="4582008" y="792884"/>
            <a:ext cx="4329343" cy="5868787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7309485" y="5375275"/>
            <a:ext cx="685800" cy="8947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①②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6412091" y="850653"/>
            <a:ext cx="728542" cy="6238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③</a:t>
            </a:r>
          </a:p>
        </p:txBody>
      </p:sp>
      <p:sp>
        <p:nvSpPr>
          <p:cNvPr id="12" name="正方形/長方形 11"/>
          <p:cNvSpPr/>
          <p:nvPr/>
        </p:nvSpPr>
        <p:spPr>
          <a:xfrm>
            <a:off x="7309485" y="1631146"/>
            <a:ext cx="615488" cy="9359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④</a:t>
            </a:r>
          </a:p>
        </p:txBody>
      </p:sp>
      <p:sp>
        <p:nvSpPr>
          <p:cNvPr id="13" name="角丸四角形吹き出し 12"/>
          <p:cNvSpPr/>
          <p:nvPr/>
        </p:nvSpPr>
        <p:spPr>
          <a:xfrm>
            <a:off x="49323" y="1919388"/>
            <a:ext cx="969995" cy="523548"/>
          </a:xfrm>
          <a:prstGeom prst="wedgeRoundRectCallout">
            <a:avLst>
              <a:gd name="adj1" fmla="val 58124"/>
              <a:gd name="adj2" fmla="val 92348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⑤部品検査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不要時停止検討</a:t>
            </a:r>
            <a:endParaRPr lang="en-US" altLang="ja-JP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ctr"/>
            <a:r>
              <a:rPr lang="ja-JP" altLang="en-US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事例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lang="ja-JP" altLang="en-US" sz="825" dirty="0" err="1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、</a:t>
            </a:r>
            <a:r>
              <a:rPr lang="en-US" altLang="ja-JP" sz="825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endParaRPr lang="ja-JP" altLang="en-US" sz="825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7995286" y="1354576"/>
            <a:ext cx="348269" cy="16483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⑤</a:t>
            </a:r>
          </a:p>
        </p:txBody>
      </p:sp>
      <p:sp>
        <p:nvSpPr>
          <p:cNvPr id="22" name="正方形/長方形 21"/>
          <p:cNvSpPr/>
          <p:nvPr/>
        </p:nvSpPr>
        <p:spPr>
          <a:xfrm>
            <a:off x="7274329" y="4865530"/>
            <a:ext cx="685800" cy="4116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1050" dirty="0">
                <a:solidFill>
                  <a:srgbClr val="FF0000"/>
                </a:solidFill>
                <a:latin typeface="Calibri" panose="020F0502020204030204"/>
                <a:ea typeface="ＭＳ Ｐゴシック" panose="020B0600070205080204" pitchFamily="50" charset="-128"/>
              </a:rPr>
              <a:t>⑥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3" y="3751332"/>
            <a:ext cx="4437269" cy="3051655"/>
          </a:xfrm>
          <a:prstGeom prst="rect">
            <a:avLst/>
          </a:prstGeom>
        </p:spPr>
      </p:pic>
      <p:sp>
        <p:nvSpPr>
          <p:cNvPr id="23" name="テキスト ボックス 22"/>
          <p:cNvSpPr txBox="1"/>
          <p:nvPr/>
        </p:nvSpPr>
        <p:spPr>
          <a:xfrm>
            <a:off x="138069" y="3511148"/>
            <a:ext cx="23006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空圧機　１Ｗ電力（号機毎）</a:t>
            </a:r>
            <a:endParaRPr lang="en-US" altLang="ja-JP" sz="13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8/17(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月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)7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：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00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～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8/25(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火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)6</a:t>
            </a:r>
            <a:r>
              <a:rPr lang="ja-JP" altLang="en-US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：</a:t>
            </a:r>
            <a:r>
              <a:rPr lang="en-US" altLang="ja-JP" sz="13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00</a:t>
            </a:r>
            <a:endParaRPr lang="ja-JP" altLang="en-US" sz="13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917906" y="4865529"/>
            <a:ext cx="1350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500kW</a:t>
            </a:r>
            <a:r>
              <a:rPr lang="ja-JP" altLang="en-US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ﾀｰﾎﾞ</a:t>
            </a:r>
            <a:r>
              <a:rPr lang="en-US" altLang="ja-JP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2</a:t>
            </a:r>
            <a:r>
              <a:rPr lang="ja-JP" altLang="en-US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台ﾍﾞｰｽ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84765" y="5153142"/>
            <a:ext cx="10711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休日</a:t>
            </a:r>
            <a:endParaRPr lang="en-US" altLang="ja-JP" sz="1050" b="1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  <a:p>
            <a:r>
              <a:rPr lang="en-US" altLang="ja-JP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230kW1</a:t>
            </a:r>
            <a:r>
              <a:rPr lang="ja-JP" altLang="en-US" sz="1050" b="1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台ﾍﾞｰｽ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0" y="42969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③非稼働</a:t>
            </a:r>
            <a:r>
              <a:rPr lang="en-US" altLang="ja-JP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/</a:t>
            </a:r>
            <a:r>
              <a:rPr lang="ja-JP" altLang="en-US" dirty="0">
                <a:solidFill>
                  <a:prstClr val="black"/>
                </a:solidFill>
                <a:latin typeface="Calibri" panose="020F0502020204030204"/>
                <a:ea typeface="ＭＳ Ｐゴシック" panose="020B0600070205080204" pitchFamily="50" charset="-128"/>
              </a:rPr>
              <a:t>稼働の確認</a:t>
            </a:r>
            <a:endParaRPr lang="ja-JP" altLang="en-US" dirty="0">
              <a:solidFill>
                <a:prstClr val="black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  <p:sp>
        <p:nvSpPr>
          <p:cNvPr id="17" name="動作設定ボタン: 戻る 16">
            <a:hlinkClick r:id="rId5" action="ppaction://hlinksldjump" highlightClick="1"/>
          </p:cNvPr>
          <p:cNvSpPr/>
          <p:nvPr/>
        </p:nvSpPr>
        <p:spPr>
          <a:xfrm>
            <a:off x="8343554" y="169430"/>
            <a:ext cx="567796" cy="374072"/>
          </a:xfrm>
          <a:prstGeom prst="actionButtonRetur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  <a:latin typeface="Calibri" panose="020F0502020204030204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925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 rIns="0"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７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、省エネ改善ネタ出しと見える化の進め方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案</a:t>
            </a:r>
            <a:r>
              <a:rPr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42818" y="706891"/>
            <a:ext cx="8914245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進め方を共有しながら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、改善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実行と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計画の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立案を支援して現場改善の加速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01AB6F-7058-4766-9D79-B9B05824E01F}"/>
              </a:ext>
            </a:extLst>
          </p:cNvPr>
          <p:cNvSpPr/>
          <p:nvPr/>
        </p:nvSpPr>
        <p:spPr>
          <a:xfrm>
            <a:off x="229757" y="1028144"/>
            <a:ext cx="8679891" cy="454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現場改善の実行と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見える化でネタ出し</a:t>
            </a:r>
            <a:r>
              <a:rPr kumimoji="1" lang="ja-JP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を加速させる ⇒ 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現状より、信頼性を確保し安く・</a:t>
            </a:r>
            <a:r>
              <a:rPr lang="ja-JP" altLang="en-US" sz="16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効率的</a:t>
            </a:r>
            <a:r>
              <a:rPr lang="ja-JP" altLang="en-US" sz="1600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</a:t>
            </a:r>
            <a:endParaRPr kumimoji="1" lang="en-US" altLang="ja-JP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809E8B-7D41-4F64-836B-A6D3A20CDF0C}"/>
              </a:ext>
            </a:extLst>
          </p:cNvPr>
          <p:cNvSpPr/>
          <p:nvPr/>
        </p:nvSpPr>
        <p:spPr>
          <a:xfrm>
            <a:off x="229756" y="1094156"/>
            <a:ext cx="8679891" cy="318924"/>
          </a:xfrm>
          <a:prstGeom prst="rect">
            <a:avLst/>
          </a:prstGeom>
          <a:noFill/>
          <a:ln>
            <a:noFill/>
          </a:ln>
        </p:spPr>
        <p:txBody>
          <a:bodyPr wrap="square" lIns="0" tIns="36000" rIns="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1" name="表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184154"/>
              </p:ext>
            </p:extLst>
          </p:nvPr>
        </p:nvGraphicFramePr>
        <p:xfrm>
          <a:off x="229757" y="1548754"/>
          <a:ext cx="8742144" cy="4463426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13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3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4317">
                <a:tc rowSpan="2" grid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取組事項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 h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20</a:t>
                      </a:r>
                      <a:r>
                        <a:rPr lang="ja-JP" altLang="en-US" sz="1200" dirty="0"/>
                        <a:t>年度</a:t>
                      </a:r>
                      <a:endParaRPr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ja-JP" altLang="en-US" b="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sz="1200" dirty="0"/>
                        <a:t>21</a:t>
                      </a:r>
                      <a:r>
                        <a:rPr lang="ja-JP" altLang="en-US" sz="1200" dirty="0"/>
                        <a:t>年度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ja-JP" altLang="en-US" sz="1200" b="1" dirty="0">
                          <a:latin typeface="+mn-lt"/>
                          <a:ea typeface="+mn-ea"/>
                        </a:rPr>
                        <a:t>備考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097">
                <a:tc gridSpan="2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7</a:t>
                      </a:r>
                      <a:r>
                        <a:rPr lang="en-US" altLang="ja-JP" sz="1200" b="1" baseline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  8  9  10  11  12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1  2  3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2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4    6    9    12    3</a:t>
                      </a:r>
                      <a:endParaRPr lang="ja-JP" altLang="en-US" sz="12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372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定例会議周期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2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回／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3W</a:t>
                      </a:r>
                      <a:endParaRPr kumimoji="1" lang="ja-JP" altLang="en-US" sz="11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</a:t>
                      </a:r>
                      <a:r>
                        <a:rPr kumimoji="1" lang="en-US" altLang="ja-JP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月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都　度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0196879"/>
                  </a:ext>
                </a:extLst>
              </a:tr>
              <a:tr h="495300">
                <a:tc rowSpan="5"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vert="eaVert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ＥＭＳ導入に伴う管理改善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596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現場診断からの付帯設備改善</a:t>
                      </a:r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en-US" altLang="ja-JP" sz="11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6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上郷・鳳来工場 水平展開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00">
                <a:tc vMerge="1">
                  <a:txBody>
                    <a:bodyPr/>
                    <a:lstStyle/>
                    <a:p>
                      <a:endParaRPr lang="ja-JP" altLang="en-US" sz="14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省エネ改善次年度計画の立案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600" b="1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58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EMS</a:t>
                      </a:r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データ分析の人材育成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－</a:t>
                      </a:r>
                      <a:endParaRPr kumimoji="1" lang="en-US" altLang="ja-JP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</a:t>
                      </a:r>
                      <a:r>
                        <a:rPr kumimoji="1" lang="ja-JP" altLang="en-US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管理改善含</a:t>
                      </a:r>
                      <a:r>
                        <a:rPr kumimoji="1" lang="en-US" altLang="ja-JP" sz="105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kumimoji="1" lang="ja-JP" altLang="en-US" sz="105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48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</a:t>
                      </a:r>
                      <a:endParaRPr kumimoji="1" lang="en-US" altLang="ja-JP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空圧機整備の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CD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提案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(CBM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化</a:t>
                      </a:r>
                      <a:r>
                        <a:rPr kumimoji="1" lang="en-US" altLang="ja-JP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)</a:t>
                      </a:r>
                      <a:endParaRPr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000" dirty="0"/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8596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情報基盤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情報連携　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kumimoji="1" lang="ja-JP" altLang="en-US" sz="1000" kern="1200" dirty="0"/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3884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b="0" dirty="0" smtClean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施設ポータルサイト</a:t>
                      </a:r>
                      <a:r>
                        <a:rPr kumimoji="1" lang="ja-JP" altLang="en-US" sz="1200" b="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の</a:t>
                      </a:r>
                      <a:r>
                        <a:rPr kumimoji="1" lang="ja-JP" altLang="en-US" sz="1200" b="0" dirty="0" smtClean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活用検討</a:t>
                      </a:r>
                      <a:endParaRPr kumimoji="1" lang="ja-JP" altLang="en-US" sz="1200" b="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100" b="1" dirty="0">
                        <a:solidFill>
                          <a:srgbClr val="FF0000"/>
                        </a:solidFill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solidFill>
                          <a:srgbClr val="FF0000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4" name="直線矢印コネクタ 13"/>
          <p:cNvCxnSpPr>
            <a:cxnSpLocks/>
          </p:cNvCxnSpPr>
          <p:nvPr/>
        </p:nvCxnSpPr>
        <p:spPr>
          <a:xfrm>
            <a:off x="3357154" y="2565133"/>
            <a:ext cx="13191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/>
          <p:cNvCxnSpPr>
            <a:cxnSpLocks/>
          </p:cNvCxnSpPr>
          <p:nvPr/>
        </p:nvCxnSpPr>
        <p:spPr>
          <a:xfrm>
            <a:off x="4493623" y="3517433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cxnSpLocks/>
          </p:cNvCxnSpPr>
          <p:nvPr/>
        </p:nvCxnSpPr>
        <p:spPr>
          <a:xfrm>
            <a:off x="4493623" y="3041139"/>
            <a:ext cx="49734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>
            <a:cxnSpLocks/>
          </p:cNvCxnSpPr>
          <p:nvPr/>
        </p:nvCxnSpPr>
        <p:spPr>
          <a:xfrm>
            <a:off x="3357154" y="2719385"/>
            <a:ext cx="1045029" cy="0"/>
          </a:xfrm>
          <a:prstGeom prst="straightConnector1">
            <a:avLst/>
          </a:prstGeom>
          <a:ln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>
            <a:cxnSpLocks/>
          </p:cNvCxnSpPr>
          <p:nvPr/>
        </p:nvCxnSpPr>
        <p:spPr>
          <a:xfrm>
            <a:off x="6008914" y="4455124"/>
            <a:ext cx="2087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cxnSpLocks/>
          </p:cNvCxnSpPr>
          <p:nvPr/>
        </p:nvCxnSpPr>
        <p:spPr>
          <a:xfrm>
            <a:off x="4742297" y="5355086"/>
            <a:ext cx="609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187606" y="4962866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保全計画の</a:t>
            </a: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立案と共有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569701" y="5404124"/>
            <a:ext cx="1027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見える化共有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5019828" y="2520403"/>
            <a:ext cx="497348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43" name="直線矢印コネクタ 42"/>
          <p:cNvCxnSpPr>
            <a:cxnSpLocks/>
          </p:cNvCxnSpPr>
          <p:nvPr/>
        </p:nvCxnSpPr>
        <p:spPr>
          <a:xfrm>
            <a:off x="5381897" y="4886787"/>
            <a:ext cx="74458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矢印コネクタ 53"/>
          <p:cNvCxnSpPr/>
          <p:nvPr/>
        </p:nvCxnSpPr>
        <p:spPr>
          <a:xfrm>
            <a:off x="2463885" y="1776549"/>
            <a:ext cx="370755" cy="0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矢印コネクタ 55"/>
          <p:cNvCxnSpPr/>
          <p:nvPr/>
        </p:nvCxnSpPr>
        <p:spPr>
          <a:xfrm>
            <a:off x="2463885" y="1933304"/>
            <a:ext cx="370755" cy="0"/>
          </a:xfrm>
          <a:prstGeom prst="straightConnector1">
            <a:avLst/>
          </a:prstGeom>
          <a:ln w="6350">
            <a:solidFill>
              <a:srgbClr val="DC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2800626" y="1684988"/>
            <a:ext cx="62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・・・計画</a:t>
            </a:r>
            <a:endParaRPr kumimoji="1" lang="en-US" altLang="ja-JP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・・・実績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9CBB2AC2-F653-4B8B-824F-159609AD640A}"/>
              </a:ext>
            </a:extLst>
          </p:cNvPr>
          <p:cNvSpPr txBox="1"/>
          <p:nvPr/>
        </p:nvSpPr>
        <p:spPr>
          <a:xfrm>
            <a:off x="6466075" y="2513164"/>
            <a:ext cx="711582" cy="1283519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</a:t>
            </a:r>
            <a:r>
              <a:rPr lang="ja-JP" altLang="en-US" sz="105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実行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7435516" y="3944984"/>
            <a:ext cx="660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E00619B9-CB5D-427A-A79E-B71D914895CE}"/>
              </a:ext>
            </a:extLst>
          </p:cNvPr>
          <p:cNvCxnSpPr>
            <a:cxnSpLocks/>
          </p:cNvCxnSpPr>
          <p:nvPr/>
        </p:nvCxnSpPr>
        <p:spPr>
          <a:xfrm>
            <a:off x="6212877" y="4934913"/>
            <a:ext cx="12921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2D80B93-5849-4B98-9B16-81134488BAB8}"/>
              </a:ext>
            </a:extLst>
          </p:cNvPr>
          <p:cNvSpPr txBox="1"/>
          <p:nvPr/>
        </p:nvSpPr>
        <p:spPr>
          <a:xfrm>
            <a:off x="5351333" y="4917652"/>
            <a:ext cx="8057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効率見える化</a:t>
            </a:r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E9BD7B07-D9AB-422E-8720-B3F1DF16DE6F}"/>
              </a:ext>
            </a:extLst>
          </p:cNvPr>
          <p:cNvCxnSpPr>
            <a:cxnSpLocks/>
          </p:cNvCxnSpPr>
          <p:nvPr/>
        </p:nvCxnSpPr>
        <p:spPr>
          <a:xfrm>
            <a:off x="5371080" y="5742733"/>
            <a:ext cx="21231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9EC899F-3FB4-46CD-B7C7-7DBE823F0719}"/>
              </a:ext>
            </a:extLst>
          </p:cNvPr>
          <p:cNvSpPr txBox="1"/>
          <p:nvPr/>
        </p:nvSpPr>
        <p:spPr>
          <a:xfrm>
            <a:off x="5389627" y="5782874"/>
            <a:ext cx="21528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省エネ改善計画・保全計画の見える化共有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5877806" y="2526893"/>
            <a:ext cx="497348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3281059" y="2920576"/>
            <a:ext cx="137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広美１・２の現場調査</a:t>
            </a:r>
            <a:endParaRPr kumimoji="1" lang="en-US" altLang="ja-JP" sz="800" b="0" i="0" u="none" strike="noStrike" kern="120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上郷・鳳来の現場調査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768832" y="2766324"/>
            <a:ext cx="8008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800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次回</a:t>
            </a:r>
            <a:r>
              <a:rPr lang="ja-JP" altLang="en-US" sz="800" dirty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予定</a:t>
            </a:r>
            <a:r>
              <a:rPr lang="en-US" altLang="ja-JP" sz="800" dirty="0" smtClean="0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A7F5EE4A-6267-4F57-A289-3A73D2BBAA23}"/>
              </a:ext>
            </a:extLst>
          </p:cNvPr>
          <p:cNvCxnSpPr>
            <a:cxnSpLocks/>
          </p:cNvCxnSpPr>
          <p:nvPr/>
        </p:nvCxnSpPr>
        <p:spPr>
          <a:xfrm>
            <a:off x="5351333" y="3971110"/>
            <a:ext cx="8615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7324053" y="2500620"/>
            <a:ext cx="306512" cy="1276282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改善抽出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785233" y="2500620"/>
            <a:ext cx="312050" cy="1269791"/>
          </a:xfrm>
          <a:prstGeom prst="homePlat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txBody>
          <a:bodyPr vert="eaVert"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05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予算確保</a:t>
            </a:r>
            <a:endParaRPr kumimoji="1" lang="ja-JP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422884" y="4479575"/>
            <a:ext cx="1375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8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目的</a:t>
            </a: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に沿った検討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281999" y="3968222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21</a:t>
            </a: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7293727" y="3930536"/>
            <a:ext cx="9443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22</a:t>
            </a:r>
            <a:r>
              <a:rPr lang="ja-JP" altLang="en-US" sz="80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年度</a:t>
            </a:r>
            <a:endParaRPr kumimoji="1" lang="ja-JP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5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21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4"/>
          <p:cNvSpPr>
            <a:spLocks noChangeArrowheads="1"/>
          </p:cNvSpPr>
          <p:nvPr/>
        </p:nvSpPr>
        <p:spPr bwMode="auto">
          <a:xfrm>
            <a:off x="1128640" y="455817"/>
            <a:ext cx="7620000" cy="8731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0" name="AutoShape 5"/>
          <p:cNvSpPr>
            <a:spLocks noChangeArrowheads="1"/>
          </p:cNvSpPr>
          <p:nvPr/>
        </p:nvSpPr>
        <p:spPr bwMode="auto">
          <a:xfrm>
            <a:off x="71438" y="825864"/>
            <a:ext cx="8920162" cy="1166525"/>
          </a:xfrm>
          <a:prstGeom prst="roundRect">
            <a:avLst>
              <a:gd name="adj" fmla="val 0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0" i="0" u="sng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AutoShape 8"/>
          <p:cNvSpPr>
            <a:spLocks noChangeArrowheads="1"/>
          </p:cNvSpPr>
          <p:nvPr/>
        </p:nvSpPr>
        <p:spPr bwMode="auto">
          <a:xfrm>
            <a:off x="71438" y="2224527"/>
            <a:ext cx="4424362" cy="3301759"/>
          </a:xfrm>
          <a:prstGeom prst="roundRect">
            <a:avLst>
              <a:gd name="adj" fmla="val 3389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2" name="AutoShape 9"/>
          <p:cNvSpPr>
            <a:spLocks noChangeArrowheads="1"/>
          </p:cNvSpPr>
          <p:nvPr/>
        </p:nvSpPr>
        <p:spPr bwMode="auto">
          <a:xfrm>
            <a:off x="230188" y="2030720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改善前</a:t>
            </a:r>
          </a:p>
        </p:txBody>
      </p:sp>
      <p:sp>
        <p:nvSpPr>
          <p:cNvPr id="93" name="AutoShape 10"/>
          <p:cNvSpPr>
            <a:spLocks noChangeArrowheads="1"/>
          </p:cNvSpPr>
          <p:nvPr/>
        </p:nvSpPr>
        <p:spPr bwMode="auto">
          <a:xfrm>
            <a:off x="4572001" y="2224527"/>
            <a:ext cx="4424363" cy="3301759"/>
          </a:xfrm>
          <a:prstGeom prst="roundRect">
            <a:avLst>
              <a:gd name="adj" fmla="val 2903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4" name="AutoShape 11"/>
          <p:cNvSpPr>
            <a:spLocks noChangeArrowheads="1"/>
          </p:cNvSpPr>
          <p:nvPr/>
        </p:nvSpPr>
        <p:spPr bwMode="auto">
          <a:xfrm>
            <a:off x="4769306" y="2043063"/>
            <a:ext cx="990600" cy="381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改善後</a:t>
            </a:r>
          </a:p>
        </p:txBody>
      </p:sp>
      <p:sp>
        <p:nvSpPr>
          <p:cNvPr id="95" name="AutoShape 15"/>
          <p:cNvSpPr>
            <a:spLocks noChangeArrowheads="1"/>
          </p:cNvSpPr>
          <p:nvPr/>
        </p:nvSpPr>
        <p:spPr bwMode="auto">
          <a:xfrm>
            <a:off x="58042" y="5710511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6" name="Rectangle 136"/>
          <p:cNvSpPr txBox="1">
            <a:spLocks noChangeArrowheads="1"/>
          </p:cNvSpPr>
          <p:nvPr/>
        </p:nvSpPr>
        <p:spPr bwMode="auto">
          <a:xfrm>
            <a:off x="2256860" y="504042"/>
            <a:ext cx="4394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施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1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　各原動機負荷追従性能確認と迅速化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9" name="AutoShape 246"/>
          <p:cNvSpPr>
            <a:spLocks noChangeArrowheads="1"/>
          </p:cNvSpPr>
          <p:nvPr/>
        </p:nvSpPr>
        <p:spPr bwMode="auto">
          <a:xfrm>
            <a:off x="158550" y="692697"/>
            <a:ext cx="1412280" cy="29803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着眼・対象</a:t>
            </a:r>
          </a:p>
        </p:txBody>
      </p:sp>
      <p:sp>
        <p:nvSpPr>
          <p:cNvPr id="100" name="AutoShape 248"/>
          <p:cNvSpPr>
            <a:spLocks noChangeArrowheads="1"/>
          </p:cNvSpPr>
          <p:nvPr/>
        </p:nvSpPr>
        <p:spPr bwMode="auto">
          <a:xfrm>
            <a:off x="206346" y="5619352"/>
            <a:ext cx="2998787" cy="310357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改造費用と省ｴﾈ効果</a:t>
            </a:r>
          </a:p>
        </p:txBody>
      </p:sp>
      <p:graphicFrame>
        <p:nvGraphicFramePr>
          <p:cNvPr id="101" name="表 100"/>
          <p:cNvGraphicFramePr>
            <a:graphicFrameLocks noGrp="1"/>
          </p:cNvGraphicFramePr>
          <p:nvPr/>
        </p:nvGraphicFramePr>
        <p:xfrm>
          <a:off x="130424" y="1344281"/>
          <a:ext cx="8784976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3091593390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4992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201460787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3801635965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3412809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682106616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744834414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1531751193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454966202"/>
                    </a:ext>
                  </a:extLst>
                </a:gridCol>
                <a:gridCol w="3276976">
                  <a:extLst>
                    <a:ext uri="{9D8B030D-6E8A-4147-A177-3AD203B41FA5}">
                      <a16:colId xmlns:a16="http://schemas.microsoft.com/office/drawing/2014/main" val="39562102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組立機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加工機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巻線機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洗浄機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乾燥機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溶接機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成型機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炉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その他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用途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7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/>
                        <a:t>○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75055"/>
                  </a:ext>
                </a:extLst>
              </a:tr>
            </a:tbl>
          </a:graphicData>
        </a:graphic>
      </p:graphicFrame>
      <p:graphicFrame>
        <p:nvGraphicFramePr>
          <p:cNvPr id="102" name="表 101"/>
          <p:cNvGraphicFramePr>
            <a:graphicFrameLocks noGrp="1"/>
          </p:cNvGraphicFramePr>
          <p:nvPr/>
        </p:nvGraphicFramePr>
        <p:xfrm>
          <a:off x="6407100" y="5755122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953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16.8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103" name="正方形/長方形 102"/>
          <p:cNvSpPr/>
          <p:nvPr/>
        </p:nvSpPr>
        <p:spPr>
          <a:xfrm>
            <a:off x="124156" y="946399"/>
            <a:ext cx="88268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設備の設定値に対する負荷変動を確認し、負荷変動の追従遅れを改善する</a:t>
            </a:r>
          </a:p>
        </p:txBody>
      </p:sp>
      <p:sp>
        <p:nvSpPr>
          <p:cNvPr id="104" name="AutoShape 557"/>
          <p:cNvSpPr>
            <a:spLocks noChangeArrowheads="1"/>
          </p:cNvSpPr>
          <p:nvPr/>
        </p:nvSpPr>
        <p:spPr bwMode="auto">
          <a:xfrm>
            <a:off x="395536" y="2784103"/>
            <a:ext cx="3962400" cy="2133600"/>
          </a:xfrm>
          <a:prstGeom prst="roundRect">
            <a:avLst>
              <a:gd name="adj" fmla="val 7662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5" name="Group 566"/>
          <p:cNvGrpSpPr>
            <a:grpSpLocks/>
          </p:cNvGrpSpPr>
          <p:nvPr/>
        </p:nvGrpSpPr>
        <p:grpSpPr bwMode="auto">
          <a:xfrm>
            <a:off x="395536" y="2860303"/>
            <a:ext cx="3810000" cy="1828800"/>
            <a:chOff x="336" y="1200"/>
            <a:chExt cx="2400" cy="1152"/>
          </a:xfrm>
        </p:grpSpPr>
        <p:sp>
          <p:nvSpPr>
            <p:cNvPr id="106" name="Text Box 496"/>
            <p:cNvSpPr txBox="1">
              <a:spLocks noChangeArrowheads="1"/>
            </p:cNvSpPr>
            <p:nvPr/>
          </p:nvSpPr>
          <p:spPr bwMode="auto">
            <a:xfrm>
              <a:off x="576" y="1296"/>
              <a:ext cx="34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</a:t>
              </a:r>
            </a:p>
          </p:txBody>
        </p:sp>
        <p:sp>
          <p:nvSpPr>
            <p:cNvPr id="107" name="Line 497"/>
            <p:cNvSpPr>
              <a:spLocks noChangeShapeType="1"/>
            </p:cNvSpPr>
            <p:nvPr/>
          </p:nvSpPr>
          <p:spPr bwMode="auto">
            <a:xfrm>
              <a:off x="896" y="1313"/>
              <a:ext cx="0" cy="10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8" name="Line 498"/>
            <p:cNvSpPr>
              <a:spLocks noChangeShapeType="1"/>
            </p:cNvSpPr>
            <p:nvPr/>
          </p:nvSpPr>
          <p:spPr bwMode="auto">
            <a:xfrm>
              <a:off x="896" y="2352"/>
              <a:ext cx="18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9" name="Line 499"/>
            <p:cNvSpPr>
              <a:spLocks noChangeShapeType="1"/>
            </p:cNvSpPr>
            <p:nvPr/>
          </p:nvSpPr>
          <p:spPr bwMode="auto">
            <a:xfrm>
              <a:off x="896" y="2163"/>
              <a:ext cx="179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0" name="Freeform 500"/>
            <p:cNvSpPr>
              <a:spLocks/>
            </p:cNvSpPr>
            <p:nvPr/>
          </p:nvSpPr>
          <p:spPr bwMode="auto">
            <a:xfrm>
              <a:off x="894" y="1411"/>
              <a:ext cx="1601" cy="706"/>
            </a:xfrm>
            <a:custGeom>
              <a:avLst/>
              <a:gdLst>
                <a:gd name="T0" fmla="*/ 0 w 2399"/>
                <a:gd name="T1" fmla="*/ 276 h 536"/>
                <a:gd name="T2" fmla="*/ 71 w 2399"/>
                <a:gd name="T3" fmla="*/ 260 h 536"/>
                <a:gd name="T4" fmla="*/ 118 w 2399"/>
                <a:gd name="T5" fmla="*/ 236 h 536"/>
                <a:gd name="T6" fmla="*/ 134 w 2399"/>
                <a:gd name="T7" fmla="*/ 260 h 536"/>
                <a:gd name="T8" fmla="*/ 158 w 2399"/>
                <a:gd name="T9" fmla="*/ 268 h 536"/>
                <a:gd name="T10" fmla="*/ 182 w 2399"/>
                <a:gd name="T11" fmla="*/ 260 h 536"/>
                <a:gd name="T12" fmla="*/ 197 w 2399"/>
                <a:gd name="T13" fmla="*/ 284 h 536"/>
                <a:gd name="T14" fmla="*/ 245 w 2399"/>
                <a:gd name="T15" fmla="*/ 355 h 536"/>
                <a:gd name="T16" fmla="*/ 268 w 2399"/>
                <a:gd name="T17" fmla="*/ 410 h 536"/>
                <a:gd name="T18" fmla="*/ 300 w 2399"/>
                <a:gd name="T19" fmla="*/ 457 h 536"/>
                <a:gd name="T20" fmla="*/ 331 w 2399"/>
                <a:gd name="T21" fmla="*/ 536 h 536"/>
                <a:gd name="T22" fmla="*/ 395 w 2399"/>
                <a:gd name="T23" fmla="*/ 512 h 536"/>
                <a:gd name="T24" fmla="*/ 402 w 2399"/>
                <a:gd name="T25" fmla="*/ 481 h 536"/>
                <a:gd name="T26" fmla="*/ 434 w 2399"/>
                <a:gd name="T27" fmla="*/ 410 h 536"/>
                <a:gd name="T28" fmla="*/ 473 w 2399"/>
                <a:gd name="T29" fmla="*/ 323 h 536"/>
                <a:gd name="T30" fmla="*/ 521 w 2399"/>
                <a:gd name="T31" fmla="*/ 189 h 536"/>
                <a:gd name="T32" fmla="*/ 568 w 2399"/>
                <a:gd name="T33" fmla="*/ 102 h 536"/>
                <a:gd name="T34" fmla="*/ 655 w 2399"/>
                <a:gd name="T35" fmla="*/ 339 h 536"/>
                <a:gd name="T36" fmla="*/ 694 w 2399"/>
                <a:gd name="T37" fmla="*/ 418 h 536"/>
                <a:gd name="T38" fmla="*/ 758 w 2399"/>
                <a:gd name="T39" fmla="*/ 236 h 536"/>
                <a:gd name="T40" fmla="*/ 836 w 2399"/>
                <a:gd name="T41" fmla="*/ 370 h 536"/>
                <a:gd name="T42" fmla="*/ 844 w 2399"/>
                <a:gd name="T43" fmla="*/ 394 h 536"/>
                <a:gd name="T44" fmla="*/ 868 w 2399"/>
                <a:gd name="T45" fmla="*/ 402 h 536"/>
                <a:gd name="T46" fmla="*/ 955 w 2399"/>
                <a:gd name="T47" fmla="*/ 181 h 536"/>
                <a:gd name="T48" fmla="*/ 1018 w 2399"/>
                <a:gd name="T49" fmla="*/ 236 h 536"/>
                <a:gd name="T50" fmla="*/ 1097 w 2399"/>
                <a:gd name="T51" fmla="*/ 244 h 536"/>
                <a:gd name="T52" fmla="*/ 1191 w 2399"/>
                <a:gd name="T53" fmla="*/ 236 h 536"/>
                <a:gd name="T54" fmla="*/ 1231 w 2399"/>
                <a:gd name="T55" fmla="*/ 110 h 536"/>
                <a:gd name="T56" fmla="*/ 1286 w 2399"/>
                <a:gd name="T57" fmla="*/ 0 h 536"/>
                <a:gd name="T58" fmla="*/ 1334 w 2399"/>
                <a:gd name="T59" fmla="*/ 15 h 536"/>
                <a:gd name="T60" fmla="*/ 1365 w 2399"/>
                <a:gd name="T61" fmla="*/ 86 h 536"/>
                <a:gd name="T62" fmla="*/ 1397 w 2399"/>
                <a:gd name="T63" fmla="*/ 276 h 536"/>
                <a:gd name="T64" fmla="*/ 1444 w 2399"/>
                <a:gd name="T65" fmla="*/ 402 h 536"/>
                <a:gd name="T66" fmla="*/ 1468 w 2399"/>
                <a:gd name="T67" fmla="*/ 394 h 536"/>
                <a:gd name="T68" fmla="*/ 1523 w 2399"/>
                <a:gd name="T69" fmla="*/ 268 h 536"/>
                <a:gd name="T70" fmla="*/ 1610 w 2399"/>
                <a:gd name="T71" fmla="*/ 426 h 536"/>
                <a:gd name="T72" fmla="*/ 1673 w 2399"/>
                <a:gd name="T73" fmla="*/ 252 h 536"/>
                <a:gd name="T74" fmla="*/ 1696 w 2399"/>
                <a:gd name="T75" fmla="*/ 236 h 536"/>
                <a:gd name="T76" fmla="*/ 1799 w 2399"/>
                <a:gd name="T77" fmla="*/ 347 h 536"/>
                <a:gd name="T78" fmla="*/ 1823 w 2399"/>
                <a:gd name="T79" fmla="*/ 331 h 536"/>
                <a:gd name="T80" fmla="*/ 1838 w 2399"/>
                <a:gd name="T81" fmla="*/ 276 h 536"/>
                <a:gd name="T82" fmla="*/ 1886 w 2399"/>
                <a:gd name="T83" fmla="*/ 244 h 536"/>
                <a:gd name="T84" fmla="*/ 1949 w 2399"/>
                <a:gd name="T85" fmla="*/ 292 h 536"/>
                <a:gd name="T86" fmla="*/ 2012 w 2399"/>
                <a:gd name="T87" fmla="*/ 339 h 536"/>
                <a:gd name="T88" fmla="*/ 2146 w 2399"/>
                <a:gd name="T89" fmla="*/ 268 h 536"/>
                <a:gd name="T90" fmla="*/ 2399 w 2399"/>
                <a:gd name="T91" fmla="*/ 268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99" h="536">
                  <a:moveTo>
                    <a:pt x="0" y="276"/>
                  </a:moveTo>
                  <a:cubicBezTo>
                    <a:pt x="25" y="225"/>
                    <a:pt x="23" y="244"/>
                    <a:pt x="71" y="260"/>
                  </a:cubicBezTo>
                  <a:cubicBezTo>
                    <a:pt x="75" y="257"/>
                    <a:pt x="109" y="232"/>
                    <a:pt x="118" y="236"/>
                  </a:cubicBezTo>
                  <a:cubicBezTo>
                    <a:pt x="127" y="240"/>
                    <a:pt x="126" y="254"/>
                    <a:pt x="134" y="260"/>
                  </a:cubicBezTo>
                  <a:cubicBezTo>
                    <a:pt x="141" y="265"/>
                    <a:pt x="150" y="265"/>
                    <a:pt x="158" y="268"/>
                  </a:cubicBezTo>
                  <a:cubicBezTo>
                    <a:pt x="166" y="265"/>
                    <a:pt x="174" y="257"/>
                    <a:pt x="182" y="260"/>
                  </a:cubicBezTo>
                  <a:cubicBezTo>
                    <a:pt x="191" y="264"/>
                    <a:pt x="192" y="276"/>
                    <a:pt x="197" y="284"/>
                  </a:cubicBezTo>
                  <a:cubicBezTo>
                    <a:pt x="213" y="308"/>
                    <a:pt x="233" y="329"/>
                    <a:pt x="245" y="355"/>
                  </a:cubicBezTo>
                  <a:cubicBezTo>
                    <a:pt x="254" y="373"/>
                    <a:pt x="258" y="393"/>
                    <a:pt x="268" y="410"/>
                  </a:cubicBezTo>
                  <a:cubicBezTo>
                    <a:pt x="277" y="427"/>
                    <a:pt x="300" y="457"/>
                    <a:pt x="300" y="457"/>
                  </a:cubicBezTo>
                  <a:cubicBezTo>
                    <a:pt x="308" y="488"/>
                    <a:pt x="314" y="509"/>
                    <a:pt x="331" y="536"/>
                  </a:cubicBezTo>
                  <a:cubicBezTo>
                    <a:pt x="348" y="533"/>
                    <a:pt x="382" y="531"/>
                    <a:pt x="395" y="512"/>
                  </a:cubicBezTo>
                  <a:cubicBezTo>
                    <a:pt x="401" y="503"/>
                    <a:pt x="399" y="491"/>
                    <a:pt x="402" y="481"/>
                  </a:cubicBezTo>
                  <a:cubicBezTo>
                    <a:pt x="417" y="432"/>
                    <a:pt x="411" y="444"/>
                    <a:pt x="434" y="410"/>
                  </a:cubicBezTo>
                  <a:cubicBezTo>
                    <a:pt x="442" y="368"/>
                    <a:pt x="444" y="354"/>
                    <a:pt x="473" y="323"/>
                  </a:cubicBezTo>
                  <a:cubicBezTo>
                    <a:pt x="488" y="278"/>
                    <a:pt x="504" y="233"/>
                    <a:pt x="521" y="189"/>
                  </a:cubicBezTo>
                  <a:cubicBezTo>
                    <a:pt x="535" y="150"/>
                    <a:pt x="525" y="116"/>
                    <a:pt x="568" y="102"/>
                  </a:cubicBezTo>
                  <a:cubicBezTo>
                    <a:pt x="617" y="151"/>
                    <a:pt x="638" y="271"/>
                    <a:pt x="655" y="339"/>
                  </a:cubicBezTo>
                  <a:cubicBezTo>
                    <a:pt x="665" y="379"/>
                    <a:pt x="660" y="394"/>
                    <a:pt x="694" y="418"/>
                  </a:cubicBezTo>
                  <a:cubicBezTo>
                    <a:pt x="733" y="359"/>
                    <a:pt x="697" y="277"/>
                    <a:pt x="758" y="236"/>
                  </a:cubicBezTo>
                  <a:cubicBezTo>
                    <a:pt x="803" y="267"/>
                    <a:pt x="813" y="323"/>
                    <a:pt x="836" y="370"/>
                  </a:cubicBezTo>
                  <a:cubicBezTo>
                    <a:pt x="840" y="378"/>
                    <a:pt x="838" y="388"/>
                    <a:pt x="844" y="394"/>
                  </a:cubicBezTo>
                  <a:cubicBezTo>
                    <a:pt x="850" y="400"/>
                    <a:pt x="860" y="399"/>
                    <a:pt x="868" y="402"/>
                  </a:cubicBezTo>
                  <a:cubicBezTo>
                    <a:pt x="887" y="345"/>
                    <a:pt x="882" y="205"/>
                    <a:pt x="955" y="181"/>
                  </a:cubicBezTo>
                  <a:cubicBezTo>
                    <a:pt x="976" y="196"/>
                    <a:pt x="992" y="230"/>
                    <a:pt x="1018" y="236"/>
                  </a:cubicBezTo>
                  <a:cubicBezTo>
                    <a:pt x="1044" y="242"/>
                    <a:pt x="1071" y="241"/>
                    <a:pt x="1097" y="244"/>
                  </a:cubicBezTo>
                  <a:cubicBezTo>
                    <a:pt x="1130" y="255"/>
                    <a:pt x="1156" y="242"/>
                    <a:pt x="1191" y="236"/>
                  </a:cubicBezTo>
                  <a:cubicBezTo>
                    <a:pt x="1219" y="196"/>
                    <a:pt x="1224" y="158"/>
                    <a:pt x="1231" y="110"/>
                  </a:cubicBezTo>
                  <a:cubicBezTo>
                    <a:pt x="1238" y="64"/>
                    <a:pt x="1237" y="16"/>
                    <a:pt x="1286" y="0"/>
                  </a:cubicBezTo>
                  <a:cubicBezTo>
                    <a:pt x="1302" y="5"/>
                    <a:pt x="1320" y="6"/>
                    <a:pt x="1334" y="15"/>
                  </a:cubicBezTo>
                  <a:cubicBezTo>
                    <a:pt x="1348" y="23"/>
                    <a:pt x="1364" y="82"/>
                    <a:pt x="1365" y="86"/>
                  </a:cubicBezTo>
                  <a:cubicBezTo>
                    <a:pt x="1386" y="147"/>
                    <a:pt x="1386" y="213"/>
                    <a:pt x="1397" y="276"/>
                  </a:cubicBezTo>
                  <a:cubicBezTo>
                    <a:pt x="1406" y="327"/>
                    <a:pt x="1402" y="374"/>
                    <a:pt x="1444" y="402"/>
                  </a:cubicBezTo>
                  <a:cubicBezTo>
                    <a:pt x="1452" y="399"/>
                    <a:pt x="1463" y="401"/>
                    <a:pt x="1468" y="394"/>
                  </a:cubicBezTo>
                  <a:cubicBezTo>
                    <a:pt x="1498" y="357"/>
                    <a:pt x="1461" y="289"/>
                    <a:pt x="1523" y="268"/>
                  </a:cubicBezTo>
                  <a:cubicBezTo>
                    <a:pt x="1556" y="317"/>
                    <a:pt x="1549" y="406"/>
                    <a:pt x="1610" y="426"/>
                  </a:cubicBezTo>
                  <a:cubicBezTo>
                    <a:pt x="1677" y="403"/>
                    <a:pt x="1652" y="306"/>
                    <a:pt x="1673" y="252"/>
                  </a:cubicBezTo>
                  <a:cubicBezTo>
                    <a:pt x="1676" y="243"/>
                    <a:pt x="1688" y="241"/>
                    <a:pt x="1696" y="236"/>
                  </a:cubicBezTo>
                  <a:cubicBezTo>
                    <a:pt x="1764" y="259"/>
                    <a:pt x="1739" y="327"/>
                    <a:pt x="1799" y="347"/>
                  </a:cubicBezTo>
                  <a:cubicBezTo>
                    <a:pt x="1807" y="342"/>
                    <a:pt x="1817" y="339"/>
                    <a:pt x="1823" y="331"/>
                  </a:cubicBezTo>
                  <a:cubicBezTo>
                    <a:pt x="1835" y="316"/>
                    <a:pt x="1826" y="290"/>
                    <a:pt x="1838" y="276"/>
                  </a:cubicBezTo>
                  <a:cubicBezTo>
                    <a:pt x="1851" y="262"/>
                    <a:pt x="1886" y="244"/>
                    <a:pt x="1886" y="244"/>
                  </a:cubicBezTo>
                  <a:cubicBezTo>
                    <a:pt x="1917" y="254"/>
                    <a:pt x="1922" y="274"/>
                    <a:pt x="1949" y="292"/>
                  </a:cubicBezTo>
                  <a:cubicBezTo>
                    <a:pt x="1968" y="319"/>
                    <a:pt x="1981" y="329"/>
                    <a:pt x="2012" y="339"/>
                  </a:cubicBezTo>
                  <a:cubicBezTo>
                    <a:pt x="2070" y="324"/>
                    <a:pt x="2093" y="286"/>
                    <a:pt x="2146" y="268"/>
                  </a:cubicBezTo>
                  <a:cubicBezTo>
                    <a:pt x="2240" y="289"/>
                    <a:pt x="2306" y="268"/>
                    <a:pt x="2399" y="268"/>
                  </a:cubicBezTo>
                </a:path>
              </a:pathLst>
            </a:custGeom>
            <a:noFill/>
            <a:ln w="19050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1" name="Line 501"/>
            <p:cNvSpPr>
              <a:spLocks noChangeShapeType="1"/>
            </p:cNvSpPr>
            <p:nvPr/>
          </p:nvSpPr>
          <p:spPr bwMode="auto">
            <a:xfrm>
              <a:off x="944" y="2117"/>
              <a:ext cx="1698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2" name="Line 502"/>
            <p:cNvSpPr>
              <a:spLocks noChangeShapeType="1"/>
            </p:cNvSpPr>
            <p:nvPr/>
          </p:nvSpPr>
          <p:spPr bwMode="auto">
            <a:xfrm>
              <a:off x="960" y="1407"/>
              <a:ext cx="1697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3" name="AutoShape 503"/>
            <p:cNvSpPr>
              <a:spLocks noChangeArrowheads="1"/>
            </p:cNvSpPr>
            <p:nvPr/>
          </p:nvSpPr>
          <p:spPr bwMode="auto">
            <a:xfrm>
              <a:off x="2593" y="1385"/>
              <a:ext cx="34" cy="732"/>
            </a:xfrm>
            <a:prstGeom prst="upDownArrow">
              <a:avLst>
                <a:gd name="adj1" fmla="val 50000"/>
                <a:gd name="adj2" fmla="val 430588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4" name="Line 504"/>
            <p:cNvSpPr>
              <a:spLocks noChangeShapeType="1"/>
            </p:cNvSpPr>
            <p:nvPr/>
          </p:nvSpPr>
          <p:spPr bwMode="auto">
            <a:xfrm>
              <a:off x="896" y="1778"/>
              <a:ext cx="1817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5" name="AutoShape 505"/>
            <p:cNvSpPr>
              <a:spLocks noChangeArrowheads="1"/>
            </p:cNvSpPr>
            <p:nvPr/>
          </p:nvSpPr>
          <p:spPr bwMode="auto">
            <a:xfrm rot="-16200000">
              <a:off x="855" y="1760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6" name="Text Box 506"/>
            <p:cNvSpPr txBox="1">
              <a:spLocks noChangeArrowheads="1"/>
            </p:cNvSpPr>
            <p:nvPr/>
          </p:nvSpPr>
          <p:spPr bwMode="auto">
            <a:xfrm>
              <a:off x="1529" y="1200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</a:t>
              </a:r>
            </a:p>
          </p:txBody>
        </p:sp>
        <p:sp>
          <p:nvSpPr>
            <p:cNvPr id="117" name="Line 507"/>
            <p:cNvSpPr>
              <a:spLocks noChangeShapeType="1"/>
            </p:cNvSpPr>
            <p:nvPr/>
          </p:nvSpPr>
          <p:spPr bwMode="auto">
            <a:xfrm>
              <a:off x="1403" y="1295"/>
              <a:ext cx="140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8" name="Text Box 508"/>
            <p:cNvSpPr txBox="1">
              <a:spLocks noChangeArrowheads="1"/>
            </p:cNvSpPr>
            <p:nvPr/>
          </p:nvSpPr>
          <p:spPr bwMode="auto">
            <a:xfrm>
              <a:off x="400" y="2083"/>
              <a:ext cx="51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保証圧</a:t>
              </a:r>
            </a:p>
          </p:txBody>
        </p:sp>
        <p:sp>
          <p:nvSpPr>
            <p:cNvPr id="119" name="Text Box 509"/>
            <p:cNvSpPr txBox="1">
              <a:spLocks noChangeArrowheads="1"/>
            </p:cNvSpPr>
            <p:nvPr/>
          </p:nvSpPr>
          <p:spPr bwMode="auto">
            <a:xfrm>
              <a:off x="336" y="1699"/>
              <a:ext cx="57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設定圧力 </a:t>
              </a:r>
            </a:p>
          </p:txBody>
        </p:sp>
        <p:sp>
          <p:nvSpPr>
            <p:cNvPr id="120" name="Text Box 510"/>
            <p:cNvSpPr txBox="1">
              <a:spLocks noChangeArrowheads="1"/>
            </p:cNvSpPr>
            <p:nvPr/>
          </p:nvSpPr>
          <p:spPr bwMode="auto">
            <a:xfrm>
              <a:off x="1888" y="1440"/>
              <a:ext cx="7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圧力変動幅</a:t>
              </a:r>
            </a:p>
          </p:txBody>
        </p:sp>
        <p:sp>
          <p:nvSpPr>
            <p:cNvPr id="121" name="AutoShape 511"/>
            <p:cNvSpPr>
              <a:spLocks noChangeArrowheads="1"/>
            </p:cNvSpPr>
            <p:nvPr/>
          </p:nvSpPr>
          <p:spPr bwMode="auto">
            <a:xfrm rot="-16200000">
              <a:off x="855" y="2147"/>
              <a:ext cx="48" cy="35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2" name="Line 512"/>
            <p:cNvSpPr>
              <a:spLocks noChangeShapeType="1"/>
            </p:cNvSpPr>
            <p:nvPr/>
          </p:nvSpPr>
          <p:spPr bwMode="auto">
            <a:xfrm>
              <a:off x="2352" y="1584"/>
              <a:ext cx="235" cy="144"/>
            </a:xfrm>
            <a:prstGeom prst="line">
              <a:avLst/>
            </a:prstGeom>
            <a:noFill/>
            <a:ln w="9525">
              <a:solidFill>
                <a:srgbClr val="008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</p:grpSp>
      <p:sp>
        <p:nvSpPr>
          <p:cNvPr id="123" name="Text Box 354"/>
          <p:cNvSpPr txBox="1">
            <a:spLocks noChangeArrowheads="1"/>
          </p:cNvSpPr>
          <p:nvPr/>
        </p:nvSpPr>
        <p:spPr bwMode="auto">
          <a:xfrm>
            <a:off x="486538" y="2407866"/>
            <a:ext cx="35697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＜コンプレッサの圧力変動例＞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937215" y="4984792"/>
            <a:ext cx="2618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現状の圧力負荷変動を把握</a:t>
            </a:r>
          </a:p>
        </p:txBody>
      </p:sp>
      <p:grpSp>
        <p:nvGrpSpPr>
          <p:cNvPr id="125" name="グループ化 124"/>
          <p:cNvGrpSpPr/>
          <p:nvPr/>
        </p:nvGrpSpPr>
        <p:grpSpPr>
          <a:xfrm>
            <a:off x="4692201" y="2449119"/>
            <a:ext cx="2710832" cy="1449763"/>
            <a:chOff x="4796087" y="2307019"/>
            <a:chExt cx="4191000" cy="2600604"/>
          </a:xfrm>
        </p:grpSpPr>
        <p:sp>
          <p:nvSpPr>
            <p:cNvPr id="126" name="AutoShape 560"/>
            <p:cNvSpPr>
              <a:spLocks noChangeArrowheads="1"/>
            </p:cNvSpPr>
            <p:nvPr/>
          </p:nvSpPr>
          <p:spPr bwMode="auto">
            <a:xfrm>
              <a:off x="4796087" y="2774023"/>
              <a:ext cx="4191000" cy="21336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27" name="Group 564"/>
            <p:cNvGrpSpPr>
              <a:grpSpLocks/>
            </p:cNvGrpSpPr>
            <p:nvPr/>
          </p:nvGrpSpPr>
          <p:grpSpPr bwMode="auto">
            <a:xfrm>
              <a:off x="4931025" y="3002623"/>
              <a:ext cx="3903663" cy="1676400"/>
              <a:chOff x="3109" y="1296"/>
              <a:chExt cx="2459" cy="1056"/>
            </a:xfrm>
          </p:grpSpPr>
          <p:sp>
            <p:nvSpPr>
              <p:cNvPr id="129" name="Text Box 514"/>
              <p:cNvSpPr txBox="1">
                <a:spLocks noChangeArrowheads="1"/>
              </p:cNvSpPr>
              <p:nvPr/>
            </p:nvSpPr>
            <p:spPr bwMode="auto">
              <a:xfrm>
                <a:off x="3408" y="1440"/>
                <a:ext cx="430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30" name="Line 515"/>
              <p:cNvSpPr>
                <a:spLocks noChangeShapeType="1"/>
              </p:cNvSpPr>
              <p:nvPr/>
            </p:nvSpPr>
            <p:spPr bwMode="auto">
              <a:xfrm>
                <a:off x="3744" y="1344"/>
                <a:ext cx="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1" name="Line 516"/>
              <p:cNvSpPr>
                <a:spLocks noChangeShapeType="1"/>
              </p:cNvSpPr>
              <p:nvPr/>
            </p:nvSpPr>
            <p:spPr bwMode="auto">
              <a:xfrm>
                <a:off x="3745" y="2352"/>
                <a:ext cx="16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2" name="Freeform 517"/>
              <p:cNvSpPr>
                <a:spLocks/>
              </p:cNvSpPr>
              <p:nvPr/>
            </p:nvSpPr>
            <p:spPr bwMode="auto">
              <a:xfrm>
                <a:off x="3749" y="1630"/>
                <a:ext cx="1651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3" name="Line 518"/>
              <p:cNvSpPr>
                <a:spLocks noChangeShapeType="1"/>
              </p:cNvSpPr>
              <p:nvPr/>
            </p:nvSpPr>
            <p:spPr bwMode="auto">
              <a:xfrm>
                <a:off x="3811" y="1925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4" name="Line 519"/>
              <p:cNvSpPr>
                <a:spLocks noChangeShapeType="1"/>
              </p:cNvSpPr>
              <p:nvPr/>
            </p:nvSpPr>
            <p:spPr bwMode="auto">
              <a:xfrm>
                <a:off x="3811" y="1630"/>
                <a:ext cx="165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5" name="AutoShape 520"/>
              <p:cNvSpPr>
                <a:spLocks noChangeArrowheads="1"/>
              </p:cNvSpPr>
              <p:nvPr/>
            </p:nvSpPr>
            <p:spPr bwMode="auto">
              <a:xfrm>
                <a:off x="5435" y="1608"/>
                <a:ext cx="36" cy="317"/>
              </a:xfrm>
              <a:prstGeom prst="upDownArrow">
                <a:avLst>
                  <a:gd name="adj1" fmla="val 50000"/>
                  <a:gd name="adj2" fmla="val 176111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6" name="Text Box 521"/>
              <p:cNvSpPr txBox="1">
                <a:spLocks noChangeArrowheads="1"/>
              </p:cNvSpPr>
              <p:nvPr/>
            </p:nvSpPr>
            <p:spPr bwMode="auto">
              <a:xfrm>
                <a:off x="4677" y="1363"/>
                <a:ext cx="790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圧力変動幅  </a:t>
                </a:r>
              </a:p>
            </p:txBody>
          </p:sp>
          <p:sp>
            <p:nvSpPr>
              <p:cNvPr id="137" name="Line 522"/>
              <p:cNvSpPr>
                <a:spLocks noChangeShapeType="1"/>
              </p:cNvSpPr>
              <p:nvPr/>
            </p:nvSpPr>
            <p:spPr bwMode="auto">
              <a:xfrm>
                <a:off x="3745" y="1778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8" name="Line 523"/>
              <p:cNvSpPr>
                <a:spLocks noChangeShapeType="1"/>
              </p:cNvSpPr>
              <p:nvPr/>
            </p:nvSpPr>
            <p:spPr bwMode="auto">
              <a:xfrm>
                <a:off x="3745" y="2162"/>
                <a:ext cx="1823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39" name="AutoShape 524"/>
              <p:cNvSpPr>
                <a:spLocks noChangeArrowheads="1"/>
              </p:cNvSpPr>
              <p:nvPr/>
            </p:nvSpPr>
            <p:spPr bwMode="auto">
              <a:xfrm rot="-16200000">
                <a:off x="3703" y="175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0" name="AutoShape 525"/>
              <p:cNvSpPr>
                <a:spLocks noChangeArrowheads="1"/>
              </p:cNvSpPr>
              <p:nvPr/>
            </p:nvSpPr>
            <p:spPr bwMode="auto">
              <a:xfrm rot="-16200000">
                <a:off x="3703" y="2143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1" name="Line 526"/>
              <p:cNvSpPr>
                <a:spLocks noChangeShapeType="1"/>
              </p:cNvSpPr>
              <p:nvPr/>
            </p:nvSpPr>
            <p:spPr bwMode="auto">
              <a:xfrm>
                <a:off x="5184" y="1536"/>
                <a:ext cx="225" cy="19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2" name="Text Box 527"/>
              <p:cNvSpPr txBox="1">
                <a:spLocks noChangeArrowheads="1"/>
              </p:cNvSpPr>
              <p:nvPr/>
            </p:nvSpPr>
            <p:spPr bwMode="auto">
              <a:xfrm>
                <a:off x="4066" y="1296"/>
                <a:ext cx="98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圧力変動</a:t>
                </a:r>
              </a:p>
            </p:txBody>
          </p:sp>
          <p:sp>
            <p:nvSpPr>
              <p:cNvPr id="143" name="Line 528"/>
              <p:cNvSpPr>
                <a:spLocks noChangeShapeType="1"/>
              </p:cNvSpPr>
              <p:nvPr/>
            </p:nvSpPr>
            <p:spPr bwMode="auto">
              <a:xfrm>
                <a:off x="3936" y="1391"/>
                <a:ext cx="144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44" name="Text Box 529"/>
              <p:cNvSpPr txBox="1">
                <a:spLocks noChangeArrowheads="1"/>
              </p:cNvSpPr>
              <p:nvPr/>
            </p:nvSpPr>
            <p:spPr bwMode="auto">
              <a:xfrm>
                <a:off x="3190" y="2083"/>
                <a:ext cx="571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45" name="Text Box 530"/>
              <p:cNvSpPr txBox="1">
                <a:spLocks noChangeArrowheads="1"/>
              </p:cNvSpPr>
              <p:nvPr/>
            </p:nvSpPr>
            <p:spPr bwMode="auto">
              <a:xfrm>
                <a:off x="3109" y="1699"/>
                <a:ext cx="667" cy="2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設定圧力 </a:t>
                </a:r>
              </a:p>
            </p:txBody>
          </p:sp>
        </p:grpSp>
        <p:sp>
          <p:nvSpPr>
            <p:cNvPr id="128" name="Text Box 552"/>
            <p:cNvSpPr txBox="1">
              <a:spLocks noChangeArrowheads="1"/>
            </p:cNvSpPr>
            <p:nvPr/>
          </p:nvSpPr>
          <p:spPr bwMode="auto">
            <a:xfrm>
              <a:off x="5177087" y="2307019"/>
              <a:ext cx="1574199" cy="45547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1 </a:t>
              </a:r>
            </a:p>
          </p:txBody>
        </p:sp>
      </p:grpSp>
      <p:grpSp>
        <p:nvGrpSpPr>
          <p:cNvPr id="146" name="グループ化 145"/>
          <p:cNvGrpSpPr/>
          <p:nvPr/>
        </p:nvGrpSpPr>
        <p:grpSpPr>
          <a:xfrm>
            <a:off x="4682034" y="4066768"/>
            <a:ext cx="2760120" cy="1305058"/>
            <a:chOff x="6561387" y="3821370"/>
            <a:chExt cx="4267200" cy="2063709"/>
          </a:xfrm>
        </p:grpSpPr>
        <p:sp>
          <p:nvSpPr>
            <p:cNvPr id="147" name="AutoShape 561"/>
            <p:cNvSpPr>
              <a:spLocks noChangeArrowheads="1"/>
            </p:cNvSpPr>
            <p:nvPr/>
          </p:nvSpPr>
          <p:spPr bwMode="auto">
            <a:xfrm>
              <a:off x="6561387" y="4208679"/>
              <a:ext cx="4191000" cy="1676400"/>
            </a:xfrm>
            <a:prstGeom prst="roundRect">
              <a:avLst>
                <a:gd name="adj" fmla="val 7662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grpSp>
          <p:nvGrpSpPr>
            <p:cNvPr id="148" name="Group 565"/>
            <p:cNvGrpSpPr>
              <a:grpSpLocks/>
            </p:cNvGrpSpPr>
            <p:nvPr/>
          </p:nvGrpSpPr>
          <p:grpSpPr bwMode="auto">
            <a:xfrm>
              <a:off x="6713787" y="4437279"/>
              <a:ext cx="4114800" cy="1431925"/>
              <a:chOff x="3120" y="2784"/>
              <a:chExt cx="2592" cy="902"/>
            </a:xfrm>
          </p:grpSpPr>
          <p:sp>
            <p:nvSpPr>
              <p:cNvPr id="150" name="Text Box 532"/>
              <p:cNvSpPr txBox="1">
                <a:spLocks noChangeArrowheads="1"/>
              </p:cNvSpPr>
              <p:nvPr/>
            </p:nvSpPr>
            <p:spPr bwMode="auto">
              <a:xfrm>
                <a:off x="3404" y="2784"/>
                <a:ext cx="430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圧力</a:t>
                </a:r>
              </a:p>
            </p:txBody>
          </p:sp>
          <p:sp>
            <p:nvSpPr>
              <p:cNvPr id="151" name="Line 533"/>
              <p:cNvSpPr>
                <a:spLocks noChangeShapeType="1"/>
              </p:cNvSpPr>
              <p:nvPr/>
            </p:nvSpPr>
            <p:spPr bwMode="auto">
              <a:xfrm>
                <a:off x="3737" y="2832"/>
                <a:ext cx="0" cy="8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2" name="Line 534"/>
              <p:cNvSpPr>
                <a:spLocks noChangeShapeType="1"/>
              </p:cNvSpPr>
              <p:nvPr/>
            </p:nvSpPr>
            <p:spPr bwMode="auto">
              <a:xfrm>
                <a:off x="3737" y="3648"/>
                <a:ext cx="17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3" name="Freeform 535"/>
              <p:cNvSpPr>
                <a:spLocks/>
              </p:cNvSpPr>
              <p:nvPr/>
            </p:nvSpPr>
            <p:spPr bwMode="auto">
              <a:xfrm>
                <a:off x="3741" y="2926"/>
                <a:ext cx="1695" cy="295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4" name="Text Box 536"/>
              <p:cNvSpPr txBox="1">
                <a:spLocks noChangeArrowheads="1"/>
              </p:cNvSpPr>
              <p:nvPr/>
            </p:nvSpPr>
            <p:spPr bwMode="auto">
              <a:xfrm>
                <a:off x="4217" y="3456"/>
                <a:ext cx="1495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99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送気圧力の設定低減実施</a:t>
                </a:r>
              </a:p>
            </p:txBody>
          </p:sp>
          <p:sp>
            <p:nvSpPr>
              <p:cNvPr id="155" name="Freeform 537"/>
              <p:cNvSpPr>
                <a:spLocks/>
              </p:cNvSpPr>
              <p:nvPr/>
            </p:nvSpPr>
            <p:spPr bwMode="auto">
              <a:xfrm>
                <a:off x="3741" y="3125"/>
                <a:ext cx="1695" cy="288"/>
              </a:xfrm>
              <a:custGeom>
                <a:avLst/>
                <a:gdLst>
                  <a:gd name="T0" fmla="*/ 0 w 2391"/>
                  <a:gd name="T1" fmla="*/ 56 h 182"/>
                  <a:gd name="T2" fmla="*/ 181 w 2391"/>
                  <a:gd name="T3" fmla="*/ 95 h 182"/>
                  <a:gd name="T4" fmla="*/ 237 w 2391"/>
                  <a:gd name="T5" fmla="*/ 182 h 182"/>
                  <a:gd name="T6" fmla="*/ 292 w 2391"/>
                  <a:gd name="T7" fmla="*/ 87 h 182"/>
                  <a:gd name="T8" fmla="*/ 316 w 2391"/>
                  <a:gd name="T9" fmla="*/ 40 h 182"/>
                  <a:gd name="T10" fmla="*/ 323 w 2391"/>
                  <a:gd name="T11" fmla="*/ 16 h 182"/>
                  <a:gd name="T12" fmla="*/ 347 w 2391"/>
                  <a:gd name="T13" fmla="*/ 8 h 182"/>
                  <a:gd name="T14" fmla="*/ 497 w 2391"/>
                  <a:gd name="T15" fmla="*/ 79 h 182"/>
                  <a:gd name="T16" fmla="*/ 592 w 2391"/>
                  <a:gd name="T17" fmla="*/ 63 h 182"/>
                  <a:gd name="T18" fmla="*/ 639 w 2391"/>
                  <a:gd name="T19" fmla="*/ 79 h 182"/>
                  <a:gd name="T20" fmla="*/ 655 w 2391"/>
                  <a:gd name="T21" fmla="*/ 127 h 182"/>
                  <a:gd name="T22" fmla="*/ 710 w 2391"/>
                  <a:gd name="T23" fmla="*/ 48 h 182"/>
                  <a:gd name="T24" fmla="*/ 757 w 2391"/>
                  <a:gd name="T25" fmla="*/ 71 h 182"/>
                  <a:gd name="T26" fmla="*/ 773 w 2391"/>
                  <a:gd name="T27" fmla="*/ 119 h 182"/>
                  <a:gd name="T28" fmla="*/ 821 w 2391"/>
                  <a:gd name="T29" fmla="*/ 95 h 182"/>
                  <a:gd name="T30" fmla="*/ 852 w 2391"/>
                  <a:gd name="T31" fmla="*/ 56 h 182"/>
                  <a:gd name="T32" fmla="*/ 1049 w 2391"/>
                  <a:gd name="T33" fmla="*/ 56 h 182"/>
                  <a:gd name="T34" fmla="*/ 1183 w 2391"/>
                  <a:gd name="T35" fmla="*/ 56 h 182"/>
                  <a:gd name="T36" fmla="*/ 1199 w 2391"/>
                  <a:gd name="T37" fmla="*/ 8 h 182"/>
                  <a:gd name="T38" fmla="*/ 1223 w 2391"/>
                  <a:gd name="T39" fmla="*/ 0 h 182"/>
                  <a:gd name="T40" fmla="*/ 1270 w 2391"/>
                  <a:gd name="T41" fmla="*/ 16 h 182"/>
                  <a:gd name="T42" fmla="*/ 1349 w 2391"/>
                  <a:gd name="T43" fmla="*/ 119 h 182"/>
                  <a:gd name="T44" fmla="*/ 1420 w 2391"/>
                  <a:gd name="T45" fmla="*/ 87 h 182"/>
                  <a:gd name="T46" fmla="*/ 1475 w 2391"/>
                  <a:gd name="T47" fmla="*/ 95 h 182"/>
                  <a:gd name="T48" fmla="*/ 1491 w 2391"/>
                  <a:gd name="T49" fmla="*/ 119 h 182"/>
                  <a:gd name="T50" fmla="*/ 1515 w 2391"/>
                  <a:gd name="T51" fmla="*/ 127 h 182"/>
                  <a:gd name="T52" fmla="*/ 1594 w 2391"/>
                  <a:gd name="T53" fmla="*/ 63 h 182"/>
                  <a:gd name="T54" fmla="*/ 1752 w 2391"/>
                  <a:gd name="T55" fmla="*/ 79 h 182"/>
                  <a:gd name="T56" fmla="*/ 1894 w 2391"/>
                  <a:gd name="T57" fmla="*/ 56 h 182"/>
                  <a:gd name="T58" fmla="*/ 2051 w 2391"/>
                  <a:gd name="T59" fmla="*/ 56 h 182"/>
                  <a:gd name="T60" fmla="*/ 2233 w 2391"/>
                  <a:gd name="T61" fmla="*/ 79 h 182"/>
                  <a:gd name="T62" fmla="*/ 2391 w 2391"/>
                  <a:gd name="T63" fmla="*/ 7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91" h="182">
                    <a:moveTo>
                      <a:pt x="0" y="56"/>
                    </a:moveTo>
                    <a:cubicBezTo>
                      <a:pt x="65" y="75"/>
                      <a:pt x="142" y="32"/>
                      <a:pt x="181" y="95"/>
                    </a:cubicBezTo>
                    <a:cubicBezTo>
                      <a:pt x="191" y="135"/>
                      <a:pt x="195" y="168"/>
                      <a:pt x="237" y="182"/>
                    </a:cubicBezTo>
                    <a:cubicBezTo>
                      <a:pt x="249" y="145"/>
                      <a:pt x="259" y="109"/>
                      <a:pt x="292" y="87"/>
                    </a:cubicBezTo>
                    <a:cubicBezTo>
                      <a:pt x="315" y="18"/>
                      <a:pt x="282" y="109"/>
                      <a:pt x="316" y="40"/>
                    </a:cubicBezTo>
                    <a:cubicBezTo>
                      <a:pt x="320" y="33"/>
                      <a:pt x="317" y="22"/>
                      <a:pt x="323" y="16"/>
                    </a:cubicBezTo>
                    <a:cubicBezTo>
                      <a:pt x="329" y="10"/>
                      <a:pt x="339" y="11"/>
                      <a:pt x="347" y="8"/>
                    </a:cubicBezTo>
                    <a:cubicBezTo>
                      <a:pt x="409" y="29"/>
                      <a:pt x="431" y="62"/>
                      <a:pt x="497" y="79"/>
                    </a:cubicBezTo>
                    <a:cubicBezTo>
                      <a:pt x="550" y="61"/>
                      <a:pt x="527" y="53"/>
                      <a:pt x="592" y="63"/>
                    </a:cubicBezTo>
                    <a:cubicBezTo>
                      <a:pt x="608" y="68"/>
                      <a:pt x="623" y="74"/>
                      <a:pt x="639" y="79"/>
                    </a:cubicBezTo>
                    <a:cubicBezTo>
                      <a:pt x="655" y="84"/>
                      <a:pt x="655" y="127"/>
                      <a:pt x="655" y="127"/>
                    </a:cubicBezTo>
                    <a:cubicBezTo>
                      <a:pt x="695" y="113"/>
                      <a:pt x="686" y="83"/>
                      <a:pt x="710" y="48"/>
                    </a:cubicBezTo>
                    <a:cubicBezTo>
                      <a:pt x="722" y="52"/>
                      <a:pt x="750" y="59"/>
                      <a:pt x="757" y="71"/>
                    </a:cubicBezTo>
                    <a:cubicBezTo>
                      <a:pt x="766" y="85"/>
                      <a:pt x="773" y="119"/>
                      <a:pt x="773" y="119"/>
                    </a:cubicBezTo>
                    <a:cubicBezTo>
                      <a:pt x="788" y="114"/>
                      <a:pt x="810" y="109"/>
                      <a:pt x="821" y="95"/>
                    </a:cubicBezTo>
                    <a:cubicBezTo>
                      <a:pt x="862" y="43"/>
                      <a:pt x="786" y="97"/>
                      <a:pt x="852" y="56"/>
                    </a:cubicBezTo>
                    <a:cubicBezTo>
                      <a:pt x="935" y="80"/>
                      <a:pt x="911" y="70"/>
                      <a:pt x="1049" y="56"/>
                    </a:cubicBezTo>
                    <a:cubicBezTo>
                      <a:pt x="1087" y="62"/>
                      <a:pt x="1149" y="74"/>
                      <a:pt x="1183" y="56"/>
                    </a:cubicBezTo>
                    <a:cubicBezTo>
                      <a:pt x="1198" y="48"/>
                      <a:pt x="1194" y="24"/>
                      <a:pt x="1199" y="8"/>
                    </a:cubicBezTo>
                    <a:cubicBezTo>
                      <a:pt x="1202" y="0"/>
                      <a:pt x="1215" y="3"/>
                      <a:pt x="1223" y="0"/>
                    </a:cubicBezTo>
                    <a:cubicBezTo>
                      <a:pt x="1239" y="5"/>
                      <a:pt x="1265" y="0"/>
                      <a:pt x="1270" y="16"/>
                    </a:cubicBezTo>
                    <a:cubicBezTo>
                      <a:pt x="1284" y="58"/>
                      <a:pt x="1307" y="104"/>
                      <a:pt x="1349" y="119"/>
                    </a:cubicBezTo>
                    <a:cubicBezTo>
                      <a:pt x="1375" y="110"/>
                      <a:pt x="1394" y="96"/>
                      <a:pt x="1420" y="87"/>
                    </a:cubicBezTo>
                    <a:cubicBezTo>
                      <a:pt x="1438" y="90"/>
                      <a:pt x="1458" y="87"/>
                      <a:pt x="1475" y="95"/>
                    </a:cubicBezTo>
                    <a:cubicBezTo>
                      <a:pt x="1484" y="99"/>
                      <a:pt x="1483" y="113"/>
                      <a:pt x="1491" y="119"/>
                    </a:cubicBezTo>
                    <a:cubicBezTo>
                      <a:pt x="1498" y="124"/>
                      <a:pt x="1507" y="124"/>
                      <a:pt x="1515" y="127"/>
                    </a:cubicBezTo>
                    <a:cubicBezTo>
                      <a:pt x="1572" y="108"/>
                      <a:pt x="1552" y="91"/>
                      <a:pt x="1594" y="63"/>
                    </a:cubicBezTo>
                    <a:cubicBezTo>
                      <a:pt x="1650" y="73"/>
                      <a:pt x="1697" y="61"/>
                      <a:pt x="1752" y="79"/>
                    </a:cubicBezTo>
                    <a:cubicBezTo>
                      <a:pt x="1802" y="70"/>
                      <a:pt x="1842" y="61"/>
                      <a:pt x="1894" y="56"/>
                    </a:cubicBezTo>
                    <a:cubicBezTo>
                      <a:pt x="1964" y="64"/>
                      <a:pt x="1982" y="72"/>
                      <a:pt x="2051" y="56"/>
                    </a:cubicBezTo>
                    <a:cubicBezTo>
                      <a:pt x="2117" y="64"/>
                      <a:pt x="2164" y="74"/>
                      <a:pt x="2233" y="79"/>
                    </a:cubicBezTo>
                    <a:cubicBezTo>
                      <a:pt x="2285" y="96"/>
                      <a:pt x="2335" y="79"/>
                      <a:pt x="2391" y="79"/>
                    </a:cubicBezTo>
                  </a:path>
                </a:pathLst>
              </a:custGeom>
              <a:noFill/>
              <a:ln w="19050" cap="flat" cmpd="sng">
                <a:solidFill>
                  <a:srgbClr val="FF00FF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6" name="AutoShape 538"/>
              <p:cNvSpPr>
                <a:spLocks noChangeArrowheads="1"/>
              </p:cNvSpPr>
              <p:nvPr/>
            </p:nvSpPr>
            <p:spPr bwMode="auto">
              <a:xfrm>
                <a:off x="4717" y="3081"/>
                <a:ext cx="75" cy="171"/>
              </a:xfrm>
              <a:prstGeom prst="downArrow">
                <a:avLst>
                  <a:gd name="adj1" fmla="val 50000"/>
                  <a:gd name="adj2" fmla="val 57000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7" name="Line 539"/>
              <p:cNvSpPr>
                <a:spLocks noChangeShapeType="1"/>
              </p:cNvSpPr>
              <p:nvPr/>
            </p:nvSpPr>
            <p:spPr bwMode="auto">
              <a:xfrm flipV="1">
                <a:off x="4704" y="3312"/>
                <a:ext cx="51" cy="192"/>
              </a:xfrm>
              <a:prstGeom prst="line">
                <a:avLst/>
              </a:prstGeom>
              <a:noFill/>
              <a:ln w="9525">
                <a:solidFill>
                  <a:srgbClr val="FF3399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8" name="Line 540"/>
              <p:cNvSpPr>
                <a:spLocks noChangeShapeType="1"/>
              </p:cNvSpPr>
              <p:nvPr/>
            </p:nvSpPr>
            <p:spPr bwMode="auto">
              <a:xfrm>
                <a:off x="3737" y="3074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59" name="Line 541"/>
              <p:cNvSpPr>
                <a:spLocks noChangeShapeType="1"/>
              </p:cNvSpPr>
              <p:nvPr/>
            </p:nvSpPr>
            <p:spPr bwMode="auto">
              <a:xfrm>
                <a:off x="3737" y="3250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0" name="AutoShape 542"/>
              <p:cNvSpPr>
                <a:spLocks noChangeArrowheads="1"/>
              </p:cNvSpPr>
              <p:nvPr/>
            </p:nvSpPr>
            <p:spPr bwMode="auto">
              <a:xfrm>
                <a:off x="3417" y="3132"/>
                <a:ext cx="63" cy="72"/>
              </a:xfrm>
              <a:prstGeom prst="downArrow">
                <a:avLst>
                  <a:gd name="adj1" fmla="val 50620"/>
                  <a:gd name="adj2" fmla="val 47619"/>
                </a:avLst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1" name="AutoShape 543"/>
              <p:cNvSpPr>
                <a:spLocks noChangeArrowheads="1"/>
              </p:cNvSpPr>
              <p:nvPr/>
            </p:nvSpPr>
            <p:spPr bwMode="auto">
              <a:xfrm rot="-16200000">
                <a:off x="3695" y="3055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2" name="AutoShape 544"/>
              <p:cNvSpPr>
                <a:spLocks noChangeArrowheads="1"/>
              </p:cNvSpPr>
              <p:nvPr/>
            </p:nvSpPr>
            <p:spPr bwMode="auto">
              <a:xfrm rot="-16200000">
                <a:off x="3695" y="3231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3" name="AutoShape 545"/>
              <p:cNvSpPr>
                <a:spLocks noChangeArrowheads="1"/>
              </p:cNvSpPr>
              <p:nvPr/>
            </p:nvSpPr>
            <p:spPr bwMode="auto">
              <a:xfrm rot="-16200000">
                <a:off x="3695" y="3439"/>
                <a:ext cx="48" cy="37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4" name="Text Box 546"/>
              <p:cNvSpPr txBox="1">
                <a:spLocks noChangeArrowheads="1"/>
              </p:cNvSpPr>
              <p:nvPr/>
            </p:nvSpPr>
            <p:spPr bwMode="auto">
              <a:xfrm>
                <a:off x="3200" y="3379"/>
                <a:ext cx="614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保証圧</a:t>
                </a:r>
              </a:p>
            </p:txBody>
          </p:sp>
          <p:sp>
            <p:nvSpPr>
              <p:cNvPr id="165" name="Text Box 547"/>
              <p:cNvSpPr txBox="1">
                <a:spLocks noChangeArrowheads="1"/>
              </p:cNvSpPr>
              <p:nvPr/>
            </p:nvSpPr>
            <p:spPr bwMode="auto">
              <a:xfrm>
                <a:off x="3120" y="2995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設定変更前  </a:t>
                </a:r>
              </a:p>
            </p:txBody>
          </p:sp>
          <p:sp>
            <p:nvSpPr>
              <p:cNvPr id="166" name="Line 548"/>
              <p:cNvSpPr>
                <a:spLocks noChangeShapeType="1"/>
              </p:cNvSpPr>
              <p:nvPr/>
            </p:nvSpPr>
            <p:spPr bwMode="auto">
              <a:xfrm>
                <a:off x="3737" y="3456"/>
                <a:ext cx="1761" cy="0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167" name="Text Box 549"/>
              <p:cNvSpPr txBox="1">
                <a:spLocks noChangeArrowheads="1"/>
              </p:cNvSpPr>
              <p:nvPr/>
            </p:nvSpPr>
            <p:spPr bwMode="auto">
              <a:xfrm>
                <a:off x="3120" y="3168"/>
                <a:ext cx="81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設定変更後  </a:t>
                </a:r>
              </a:p>
            </p:txBody>
          </p:sp>
        </p:grpSp>
        <p:sp>
          <p:nvSpPr>
            <p:cNvPr id="149" name="Text Box 554"/>
            <p:cNvSpPr txBox="1">
              <a:spLocks noChangeArrowheads="1"/>
            </p:cNvSpPr>
            <p:nvPr/>
          </p:nvSpPr>
          <p:spPr bwMode="auto">
            <a:xfrm>
              <a:off x="6942387" y="3821370"/>
              <a:ext cx="1601462" cy="40152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改善</a:t>
              </a:r>
              <a:r>
                <a:rPr kumimoji="1" lang="en-US" altLang="ja-JP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STEP 2 </a:t>
              </a:r>
            </a:p>
          </p:txBody>
        </p:sp>
      </p:grpSp>
      <p:sp>
        <p:nvSpPr>
          <p:cNvPr id="168" name="テキスト ボックス 167"/>
          <p:cNvSpPr txBox="1"/>
          <p:nvPr/>
        </p:nvSpPr>
        <p:spPr>
          <a:xfrm>
            <a:off x="5850660" y="2404319"/>
            <a:ext cx="3235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◆追従性を向上させ圧力変動幅を減少</a:t>
            </a:r>
          </a:p>
        </p:txBody>
      </p:sp>
      <p:sp>
        <p:nvSpPr>
          <p:cNvPr id="169" name="テキスト ボックス 168"/>
          <p:cNvSpPr txBox="1"/>
          <p:nvPr/>
        </p:nvSpPr>
        <p:spPr>
          <a:xfrm>
            <a:off x="5850659" y="4014129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◆圧力設定の低減</a:t>
            </a:r>
          </a:p>
        </p:txBody>
      </p:sp>
      <p:sp>
        <p:nvSpPr>
          <p:cNvPr id="170" name="テキスト ボックス 169"/>
          <p:cNvSpPr txBox="1"/>
          <p:nvPr/>
        </p:nvSpPr>
        <p:spPr>
          <a:xfrm>
            <a:off x="7336992" y="271714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</a:t>
            </a:r>
            <a:r>
              <a:rPr kumimoji="1" lang="ja-JP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圧力検知の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変更</a:t>
            </a:r>
          </a:p>
        </p:txBody>
      </p:sp>
      <p:sp>
        <p:nvSpPr>
          <p:cNvPr id="171" name="テキスト ボックス 170"/>
          <p:cNvSpPr txBox="1"/>
          <p:nvPr/>
        </p:nvSpPr>
        <p:spPr>
          <a:xfrm>
            <a:off x="7336993" y="2974268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・配管圧力損失低減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など</a:t>
            </a:r>
          </a:p>
        </p:txBody>
      </p:sp>
      <p:sp>
        <p:nvSpPr>
          <p:cNvPr id="172" name="Text Box 447"/>
          <p:cNvSpPr txBox="1">
            <a:spLocks noChangeArrowheads="1"/>
          </p:cNvSpPr>
          <p:nvPr/>
        </p:nvSpPr>
        <p:spPr bwMode="auto">
          <a:xfrm>
            <a:off x="7403034" y="4273039"/>
            <a:ext cx="174096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送気圧力低減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0.1MPa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の場合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＝省エネ効果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7.0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　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332013" y="607765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75kW×6×0.60(Load factor )×24h/D×250D/Y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1,620,000kWh/Y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953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56,700kWh/Y×0.2966kg-CO2/kWh÷1,000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3169570" y="5774531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】75kW×6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Rectangle 136"/>
          <p:cNvSpPr txBox="1">
            <a:spLocks noChangeArrowheads="1"/>
          </p:cNvSpPr>
          <p:nvPr/>
        </p:nvSpPr>
        <p:spPr bwMode="auto">
          <a:xfrm>
            <a:off x="2699792" y="6010424"/>
            <a:ext cx="259228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参考</a:t>
            </a:r>
            <a:endParaRPr kumimoji="1" lang="en-US" altLang="ja-JP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75" name="タイトル 1"/>
          <p:cNvSpPr txBox="1">
            <a:spLocks/>
          </p:cNvSpPr>
          <p:nvPr/>
        </p:nvSpPr>
        <p:spPr>
          <a:xfrm>
            <a:off x="0" y="-7950"/>
            <a:ext cx="9144000" cy="353943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500" b="1" noProof="0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改善ネタ発掘 </a:t>
            </a:r>
            <a:r>
              <a:rPr kumimoji="1" lang="ja-JP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事例）空圧機の現場制御改善効果試算</a:t>
            </a:r>
            <a:endParaRPr kumimoji="1" lang="ja-JP" altLang="en-US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97" name="Rectangle 136"/>
          <p:cNvSpPr txBox="1">
            <a:spLocks noChangeArrowheads="1"/>
          </p:cNvSpPr>
          <p:nvPr/>
        </p:nvSpPr>
        <p:spPr bwMode="auto">
          <a:xfrm>
            <a:off x="4862655" y="450157"/>
            <a:ext cx="4135378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000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DN</a:t>
            </a:r>
            <a:r>
              <a:rPr lang="ja-JP" altLang="en-US" sz="2000" dirty="0" smtClean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省エネ改善事例を基に効果試算</a:t>
            </a:r>
            <a:endParaRPr kumimoji="1" lang="en-US" altLang="ja-JP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2" name="動作設定ボタン: 進む/次へ 1">
            <a:hlinkClick r:id="rId3" action="ppaction://hlinkpres?slideindex=1&amp;slidetitle=PowerPoint プレゼンテーション" highlightClick="1"/>
          </p:cNvPr>
          <p:cNvSpPr/>
          <p:nvPr/>
        </p:nvSpPr>
        <p:spPr>
          <a:xfrm>
            <a:off x="8540871" y="874721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5"/>
          <p:cNvSpPr>
            <a:spLocks noChangeArrowheads="1"/>
          </p:cNvSpPr>
          <p:nvPr/>
        </p:nvSpPr>
        <p:spPr bwMode="auto">
          <a:xfrm>
            <a:off x="107505" y="263823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255809" y="172664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456563" y="308434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81476" y="630963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59833" y="357926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17" name="グループ化 116"/>
          <p:cNvGrpSpPr/>
          <p:nvPr/>
        </p:nvGrpSpPr>
        <p:grpSpPr>
          <a:xfrm>
            <a:off x="467544" y="3288159"/>
            <a:ext cx="3761390" cy="3038326"/>
            <a:chOff x="778850" y="1277830"/>
            <a:chExt cx="3761390" cy="303832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778850" y="3762158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1723441" y="3762157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2875569" y="3762156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No.3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3820160" y="3762155"/>
              <a:ext cx="720080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No.4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空圧機</a:t>
              </a:r>
              <a:endPara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(75kW)</a:t>
              </a:r>
              <a:endPara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82618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1827209" y="328881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2979335" y="3288389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3923928" y="3284984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DR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354914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3447239" y="2699356"/>
              <a:ext cx="51254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RT</a:t>
              </a:r>
              <a:endPara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cxnSp>
          <p:nvCxnSpPr>
            <p:cNvPr id="23" name="カギ線コネクタ 22"/>
            <p:cNvCxnSpPr>
              <a:stCxn id="12" idx="0"/>
              <a:endCxn id="16" idx="2"/>
            </p:cNvCxnSpPr>
            <p:nvPr/>
          </p:nvCxnSpPr>
          <p:spPr>
            <a:xfrm rot="5400000" flipH="1" flipV="1">
              <a:off x="1218808" y="2896438"/>
              <a:ext cx="312461" cy="47229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カギ線コネクタ 25"/>
            <p:cNvCxnSpPr>
              <a:stCxn id="13" idx="0"/>
              <a:endCxn id="16" idx="2"/>
            </p:cNvCxnSpPr>
            <p:nvPr/>
          </p:nvCxnSpPr>
          <p:spPr>
            <a:xfrm rot="16200000" flipV="1">
              <a:off x="1691104" y="2896438"/>
              <a:ext cx="312461" cy="47229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>
              <a:stCxn id="8" idx="0"/>
              <a:endCxn id="12" idx="2"/>
            </p:cNvCxnSpPr>
            <p:nvPr/>
          </p:nvCxnSpPr>
          <p:spPr>
            <a:xfrm flipV="1">
              <a:off x="1138890" y="3565815"/>
              <a:ext cx="0" cy="19634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>
              <a:stCxn id="9" idx="0"/>
              <a:endCxn id="13" idx="2"/>
            </p:cNvCxnSpPr>
            <p:nvPr/>
          </p:nvCxnSpPr>
          <p:spPr>
            <a:xfrm flipV="1">
              <a:off x="2083481" y="3565815"/>
              <a:ext cx="0" cy="19634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>
              <a:stCxn id="10" idx="0"/>
              <a:endCxn id="14" idx="2"/>
            </p:cNvCxnSpPr>
            <p:nvPr/>
          </p:nvCxnSpPr>
          <p:spPr>
            <a:xfrm flipH="1" flipV="1">
              <a:off x="3235607" y="3565388"/>
              <a:ext cx="2" cy="1967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>
              <a:stCxn id="11" idx="0"/>
              <a:endCxn id="15" idx="2"/>
            </p:cNvCxnSpPr>
            <p:nvPr/>
          </p:nvCxnSpPr>
          <p:spPr>
            <a:xfrm flipV="1">
              <a:off x="4180200" y="3561983"/>
              <a:ext cx="0" cy="20017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カギ線コネクタ 42"/>
            <p:cNvCxnSpPr>
              <a:stCxn id="15" idx="0"/>
              <a:endCxn id="17" idx="2"/>
            </p:cNvCxnSpPr>
            <p:nvPr/>
          </p:nvCxnSpPr>
          <p:spPr>
            <a:xfrm rot="16200000" flipV="1">
              <a:off x="3787542" y="2892325"/>
              <a:ext cx="308629" cy="4766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カギ線コネクタ 45"/>
            <p:cNvCxnSpPr>
              <a:stCxn id="14" idx="0"/>
              <a:endCxn id="17" idx="2"/>
            </p:cNvCxnSpPr>
            <p:nvPr/>
          </p:nvCxnSpPr>
          <p:spPr>
            <a:xfrm rot="5400000" flipH="1" flipV="1">
              <a:off x="3313542" y="2898420"/>
              <a:ext cx="312034" cy="467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/>
            <p:cNvGrpSpPr/>
            <p:nvPr/>
          </p:nvGrpSpPr>
          <p:grpSpPr>
            <a:xfrm>
              <a:off x="1205516" y="2279435"/>
              <a:ext cx="2865535" cy="192692"/>
              <a:chOff x="1755200" y="1628800"/>
              <a:chExt cx="2865535" cy="192692"/>
            </a:xfrm>
          </p:grpSpPr>
          <p:grpSp>
            <p:nvGrpSpPr>
              <p:cNvPr id="67" name="グループ化 66"/>
              <p:cNvGrpSpPr/>
              <p:nvPr/>
            </p:nvGrpSpPr>
            <p:grpSpPr>
              <a:xfrm>
                <a:off x="1755200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0" name="直線コネクタ 59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線コネクタ 65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グループ化 67"/>
              <p:cNvGrpSpPr/>
              <p:nvPr/>
            </p:nvGrpSpPr>
            <p:grpSpPr>
              <a:xfrm>
                <a:off x="4540239" y="1628800"/>
                <a:ext cx="80496" cy="192692"/>
                <a:chOff x="1755200" y="1628800"/>
                <a:chExt cx="80496" cy="192692"/>
              </a:xfrm>
            </p:grpSpPr>
            <p:cxnSp>
              <p:nvCxnSpPr>
                <p:cNvPr id="69" name="直線コネクタ 68"/>
                <p:cNvCxnSpPr/>
                <p:nvPr/>
              </p:nvCxnSpPr>
              <p:spPr>
                <a:xfrm flipH="1">
                  <a:off x="1755200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線コネクタ 69"/>
                <p:cNvCxnSpPr/>
                <p:nvPr/>
              </p:nvCxnSpPr>
              <p:spPr>
                <a:xfrm flipH="1">
                  <a:off x="1835694" y="1628800"/>
                  <a:ext cx="2" cy="19269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2" name="直線コネクタ 71"/>
              <p:cNvCxnSpPr/>
              <p:nvPr/>
            </p:nvCxnSpPr>
            <p:spPr>
              <a:xfrm>
                <a:off x="1835694" y="1725146"/>
                <a:ext cx="27045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カギ線コネクタ 73"/>
            <p:cNvCxnSpPr>
              <a:stCxn id="16" idx="0"/>
            </p:cNvCxnSpPr>
            <p:nvPr/>
          </p:nvCxnSpPr>
          <p:spPr>
            <a:xfrm rot="5400000" flipH="1" flipV="1">
              <a:off x="2056228" y="2122610"/>
              <a:ext cx="131705" cy="1021788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コネクタ 76"/>
            <p:cNvCxnSpPr/>
            <p:nvPr/>
          </p:nvCxnSpPr>
          <p:spPr>
            <a:xfrm flipV="1">
              <a:off x="2632974" y="2375781"/>
              <a:ext cx="0" cy="19186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カギ線コネクタ 78"/>
            <p:cNvCxnSpPr>
              <a:stCxn id="17" idx="0"/>
            </p:cNvCxnSpPr>
            <p:nvPr/>
          </p:nvCxnSpPr>
          <p:spPr>
            <a:xfrm rot="16200000" flipV="1">
              <a:off x="3102391" y="2098235"/>
              <a:ext cx="131705" cy="107053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線コネクタ 115"/>
            <p:cNvCxnSpPr/>
            <p:nvPr/>
          </p:nvCxnSpPr>
          <p:spPr>
            <a:xfrm flipV="1">
              <a:off x="2979335" y="2092655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コネクタ 117"/>
            <p:cNvCxnSpPr/>
            <p:nvPr/>
          </p:nvCxnSpPr>
          <p:spPr>
            <a:xfrm flipV="1">
              <a:off x="2267744" y="2092656"/>
              <a:ext cx="0" cy="2831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煙突のある製造工場のイラスト素材 | 無料フリーイラスト素材集【Frame ..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8713" y="1277830"/>
              <a:ext cx="1161457" cy="8130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0" name="テキスト ボックス 119"/>
          <p:cNvSpPr txBox="1"/>
          <p:nvPr/>
        </p:nvSpPr>
        <p:spPr>
          <a:xfrm>
            <a:off x="539552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1" name="テキスト ボックス 120"/>
          <p:cNvSpPr txBox="1"/>
          <p:nvPr/>
        </p:nvSpPr>
        <p:spPr>
          <a:xfrm>
            <a:off x="1485169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2" name="テキスト ボックス 121"/>
          <p:cNvSpPr txBox="1"/>
          <p:nvPr/>
        </p:nvSpPr>
        <p:spPr>
          <a:xfrm>
            <a:off x="2616481" y="5547189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3" name="テキスト ボックス 122"/>
          <p:cNvSpPr txBox="1"/>
          <p:nvPr/>
        </p:nvSpPr>
        <p:spPr>
          <a:xfrm>
            <a:off x="3580862" y="555631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24" name="テキスト ボックス 123"/>
          <p:cNvSpPr txBox="1"/>
          <p:nvPr/>
        </p:nvSpPr>
        <p:spPr>
          <a:xfrm>
            <a:off x="783093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5" name="テキスト ボックス 124"/>
          <p:cNvSpPr txBox="1"/>
          <p:nvPr/>
        </p:nvSpPr>
        <p:spPr>
          <a:xfrm>
            <a:off x="2892668" y="4927004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80A</a:t>
            </a:r>
          </a:p>
        </p:txBody>
      </p:sp>
      <p:sp>
        <p:nvSpPr>
          <p:cNvPr id="126" name="テキスト ボックス 125"/>
          <p:cNvSpPr txBox="1"/>
          <p:nvPr/>
        </p:nvSpPr>
        <p:spPr>
          <a:xfrm>
            <a:off x="1104127" y="436937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125A</a:t>
            </a:r>
          </a:p>
        </p:txBody>
      </p:sp>
      <p:sp>
        <p:nvSpPr>
          <p:cNvPr id="127" name="テキスト ボックス 126"/>
          <p:cNvSpPr txBox="1"/>
          <p:nvPr/>
        </p:nvSpPr>
        <p:spPr>
          <a:xfrm>
            <a:off x="1573077" y="41297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8" name="テキスト ボックス 127"/>
          <p:cNvSpPr txBox="1"/>
          <p:nvPr/>
        </p:nvSpPr>
        <p:spPr>
          <a:xfrm>
            <a:off x="2285568" y="412654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100A</a:t>
            </a:r>
          </a:p>
        </p:txBody>
      </p:sp>
      <p:sp>
        <p:nvSpPr>
          <p:cNvPr id="129" name="テキスト ボックス 128"/>
          <p:cNvSpPr txBox="1"/>
          <p:nvPr/>
        </p:nvSpPr>
        <p:spPr>
          <a:xfrm>
            <a:off x="2945089" y="4017451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30" name="テキスト ボックス 129"/>
          <p:cNvSpPr txBox="1"/>
          <p:nvPr/>
        </p:nvSpPr>
        <p:spPr>
          <a:xfrm>
            <a:off x="2937782" y="354368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19" name="上矢印 118"/>
          <p:cNvSpPr/>
          <p:nvPr/>
        </p:nvSpPr>
        <p:spPr>
          <a:xfrm>
            <a:off x="3305722" y="3759513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32" name="テキスト ボックス 131"/>
          <p:cNvSpPr txBox="1"/>
          <p:nvPr/>
        </p:nvSpPr>
        <p:spPr>
          <a:xfrm>
            <a:off x="2924300" y="3386494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3" name="テキスト ボックス 132"/>
          <p:cNvSpPr txBox="1"/>
          <p:nvPr/>
        </p:nvSpPr>
        <p:spPr>
          <a:xfrm>
            <a:off x="2937782" y="3870947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4" name="テキスト ボックス 133"/>
          <p:cNvSpPr txBox="1"/>
          <p:nvPr/>
        </p:nvSpPr>
        <p:spPr>
          <a:xfrm>
            <a:off x="1341610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全てコベルコ社、エアー配管直管部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5" name="テキスト ボックス 134"/>
          <p:cNvSpPr txBox="1"/>
          <p:nvPr/>
        </p:nvSpPr>
        <p:spPr>
          <a:xfrm>
            <a:off x="326911" y="2939596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6" name="テキスト ボックス 135"/>
          <p:cNvSpPr txBox="1"/>
          <p:nvPr/>
        </p:nvSpPr>
        <p:spPr>
          <a:xfrm>
            <a:off x="4716017" y="2933384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上郷工場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38" name="テキスト ボックス 137"/>
          <p:cNvSpPr txBox="1"/>
          <p:nvPr/>
        </p:nvSpPr>
        <p:spPr>
          <a:xfrm>
            <a:off x="5218382" y="5779908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No.3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0" name="テキスト ボックス 139"/>
          <p:cNvSpPr txBox="1"/>
          <p:nvPr/>
        </p:nvSpPr>
        <p:spPr>
          <a:xfrm>
            <a:off x="6981639" y="5776801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No.1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1" name="テキスト ボックス 140"/>
          <p:cNvSpPr txBox="1"/>
          <p:nvPr/>
        </p:nvSpPr>
        <p:spPr>
          <a:xfrm>
            <a:off x="7926230" y="5776800"/>
            <a:ext cx="72008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No.2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空圧機</a:t>
            </a:r>
            <a:endParaRPr kumimoji="1" lang="en-US" altLang="ja-JP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(37kW</a:t>
            </a:r>
            <a:r>
              <a:rPr kumimoji="1" lang="en-US" altLang="ja-JP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2" name="テキスト ボックス 141"/>
          <p:cNvSpPr txBox="1"/>
          <p:nvPr/>
        </p:nvSpPr>
        <p:spPr>
          <a:xfrm>
            <a:off x="5322151" y="5306567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4" name="テキスト ボックス 143"/>
          <p:cNvSpPr txBox="1"/>
          <p:nvPr/>
        </p:nvSpPr>
        <p:spPr>
          <a:xfrm>
            <a:off x="7085406" y="5303035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5" name="テキスト ボックス 144"/>
          <p:cNvSpPr txBox="1"/>
          <p:nvPr/>
        </p:nvSpPr>
        <p:spPr>
          <a:xfrm>
            <a:off x="8029999" y="5299630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DR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6" name="テキスト ボックス 145"/>
          <p:cNvSpPr txBox="1"/>
          <p:nvPr/>
        </p:nvSpPr>
        <p:spPr>
          <a:xfrm>
            <a:off x="5460985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7" name="テキスト ボックス 146"/>
          <p:cNvSpPr txBox="1"/>
          <p:nvPr/>
        </p:nvSpPr>
        <p:spPr>
          <a:xfrm>
            <a:off x="7553310" y="4714002"/>
            <a:ext cx="51254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RT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148" name="カギ線コネクタ 147"/>
          <p:cNvCxnSpPr>
            <a:stCxn id="142" idx="0"/>
            <a:endCxn id="146" idx="2"/>
          </p:cNvCxnSpPr>
          <p:nvPr/>
        </p:nvCxnSpPr>
        <p:spPr>
          <a:xfrm rot="5400000" flipH="1" flipV="1">
            <a:off x="5490056" y="5079366"/>
            <a:ext cx="315566" cy="13883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コネクタ 149"/>
          <p:cNvCxnSpPr>
            <a:stCxn id="138" idx="0"/>
            <a:endCxn id="142" idx="2"/>
          </p:cNvCxnSpPr>
          <p:nvPr/>
        </p:nvCxnSpPr>
        <p:spPr>
          <a:xfrm flipV="1">
            <a:off x="5578422" y="5583566"/>
            <a:ext cx="0" cy="1963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コネクタ 151"/>
          <p:cNvCxnSpPr>
            <a:stCxn id="140" idx="0"/>
            <a:endCxn id="144" idx="2"/>
          </p:cNvCxnSpPr>
          <p:nvPr/>
        </p:nvCxnSpPr>
        <p:spPr>
          <a:xfrm flipH="1" flipV="1">
            <a:off x="7341677" y="5580033"/>
            <a:ext cx="2" cy="196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線コネクタ 152"/>
          <p:cNvCxnSpPr>
            <a:stCxn id="141" idx="0"/>
            <a:endCxn id="145" idx="2"/>
          </p:cNvCxnSpPr>
          <p:nvPr/>
        </p:nvCxnSpPr>
        <p:spPr>
          <a:xfrm flipV="1">
            <a:off x="8286270" y="5576628"/>
            <a:ext cx="0" cy="2001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カギ線コネクタ 153"/>
          <p:cNvCxnSpPr>
            <a:stCxn id="145" idx="0"/>
            <a:endCxn id="147" idx="2"/>
          </p:cNvCxnSpPr>
          <p:nvPr/>
        </p:nvCxnSpPr>
        <p:spPr>
          <a:xfrm rot="16200000" flipV="1">
            <a:off x="7893613" y="4906971"/>
            <a:ext cx="308629" cy="4766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カギ線コネクタ 154"/>
          <p:cNvCxnSpPr>
            <a:stCxn id="144" idx="0"/>
            <a:endCxn id="147" idx="2"/>
          </p:cNvCxnSpPr>
          <p:nvPr/>
        </p:nvCxnSpPr>
        <p:spPr>
          <a:xfrm rot="5400000" flipH="1" flipV="1">
            <a:off x="7419612" y="4913065"/>
            <a:ext cx="312034" cy="46790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カギ線コネクタ 156"/>
          <p:cNvCxnSpPr>
            <a:stCxn id="146" idx="0"/>
            <a:endCxn id="162" idx="1"/>
          </p:cNvCxnSpPr>
          <p:nvPr/>
        </p:nvCxnSpPr>
        <p:spPr>
          <a:xfrm rot="5400000" flipH="1" flipV="1">
            <a:off x="5418511" y="3997731"/>
            <a:ext cx="1015016" cy="417527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カギ線コネクタ 158"/>
          <p:cNvCxnSpPr>
            <a:stCxn id="147" idx="0"/>
            <a:endCxn id="162" idx="3"/>
          </p:cNvCxnSpPr>
          <p:nvPr/>
        </p:nvCxnSpPr>
        <p:spPr>
          <a:xfrm rot="16200000" flipV="1">
            <a:off x="7045403" y="3949823"/>
            <a:ext cx="1015016" cy="513341"/>
          </a:xfrm>
          <a:prstGeom prst="bentConnector2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2" descr="煙突のある製造工場のイラスト素材 | 無料フリーイラスト素材集【Fram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784" y="3292475"/>
            <a:ext cx="1161457" cy="8130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テキスト ボックス 169"/>
          <p:cNvSpPr txBox="1"/>
          <p:nvPr/>
        </p:nvSpPr>
        <p:spPr>
          <a:xfrm>
            <a:off x="5290390" y="555461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2" name="テキスト ボックス 171"/>
          <p:cNvSpPr txBox="1"/>
          <p:nvPr/>
        </p:nvSpPr>
        <p:spPr>
          <a:xfrm>
            <a:off x="7033857" y="5551505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3" name="テキスト ボックス 172"/>
          <p:cNvSpPr txBox="1"/>
          <p:nvPr/>
        </p:nvSpPr>
        <p:spPr>
          <a:xfrm>
            <a:off x="7998238" y="5560633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40A</a:t>
            </a:r>
          </a:p>
        </p:txBody>
      </p:sp>
      <p:sp>
        <p:nvSpPr>
          <p:cNvPr id="174" name="テキスト ボックス 173"/>
          <p:cNvSpPr txBox="1"/>
          <p:nvPr/>
        </p:nvSpPr>
        <p:spPr>
          <a:xfrm>
            <a:off x="5281632" y="5067036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5" name="テキスト ボックス 174"/>
          <p:cNvSpPr txBox="1"/>
          <p:nvPr/>
        </p:nvSpPr>
        <p:spPr>
          <a:xfrm>
            <a:off x="7310044" y="4931320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176" name="テキスト ボックス 175"/>
          <p:cNvSpPr txBox="1"/>
          <p:nvPr/>
        </p:nvSpPr>
        <p:spPr>
          <a:xfrm>
            <a:off x="5670820" y="3472328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50A</a:t>
            </a:r>
          </a:p>
        </p:txBody>
      </p:sp>
      <p:sp>
        <p:nvSpPr>
          <p:cNvPr id="179" name="テキスト ボックス 178"/>
          <p:cNvSpPr txBox="1"/>
          <p:nvPr/>
        </p:nvSpPr>
        <p:spPr>
          <a:xfrm>
            <a:off x="7935711" y="4032023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0.6MPa</a:t>
            </a:r>
          </a:p>
        </p:txBody>
      </p:sp>
      <p:sp>
        <p:nvSpPr>
          <p:cNvPr id="180" name="テキスト ボックス 179"/>
          <p:cNvSpPr txBox="1"/>
          <p:nvPr/>
        </p:nvSpPr>
        <p:spPr>
          <a:xfrm>
            <a:off x="7928404" y="355825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送気圧力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</a:p>
        </p:txBody>
      </p:sp>
      <p:sp>
        <p:nvSpPr>
          <p:cNvPr id="181" name="上矢印 180"/>
          <p:cNvSpPr/>
          <p:nvPr/>
        </p:nvSpPr>
        <p:spPr>
          <a:xfrm>
            <a:off x="8296344" y="3774085"/>
            <a:ext cx="288032" cy="28317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182" name="テキスト ボックス 181"/>
          <p:cNvSpPr txBox="1"/>
          <p:nvPr/>
        </p:nvSpPr>
        <p:spPr>
          <a:xfrm>
            <a:off x="7914922" y="3401066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改善案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3" name="テキスト ボックス 182"/>
          <p:cNvSpPr txBox="1"/>
          <p:nvPr/>
        </p:nvSpPr>
        <p:spPr>
          <a:xfrm>
            <a:off x="7928404" y="3885519"/>
            <a:ext cx="1127530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現状</a:t>
            </a:r>
            <a:r>
              <a:rPr kumimoji="1" lang="en-US" altLang="ja-JP" sz="9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</p:txBody>
      </p:sp>
      <p:sp>
        <p:nvSpPr>
          <p:cNvPr id="184" name="テキスト ボックス 183"/>
          <p:cNvSpPr txBox="1"/>
          <p:nvPr/>
        </p:nvSpPr>
        <p:spPr>
          <a:xfrm>
            <a:off x="6058992" y="6434128"/>
            <a:ext cx="2237353" cy="28736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全て日立社、エアー配管直管部</a:t>
            </a: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10D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有</a:t>
            </a:r>
            <a:endParaRPr kumimoji="1" lang="en-US" altLang="ja-JP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89" name="テキスト ボックス 188"/>
          <p:cNvSpPr txBox="1"/>
          <p:nvPr/>
        </p:nvSpPr>
        <p:spPr>
          <a:xfrm>
            <a:off x="7563632" y="3472327"/>
            <a:ext cx="487082" cy="235999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65A</a:t>
            </a:r>
          </a:p>
        </p:txBody>
      </p:sp>
      <p:sp>
        <p:nvSpPr>
          <p:cNvPr id="87" name="AutoShape 15"/>
          <p:cNvSpPr>
            <a:spLocks noChangeArrowheads="1"/>
          </p:cNvSpPr>
          <p:nvPr/>
        </p:nvSpPr>
        <p:spPr bwMode="auto">
          <a:xfrm>
            <a:off x="105508" y="1544518"/>
            <a:ext cx="8938321" cy="1057862"/>
          </a:xfrm>
          <a:prstGeom prst="roundRect">
            <a:avLst>
              <a:gd name="adj" fmla="val 3287"/>
            </a:avLst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8" name="AutoShape 248"/>
          <p:cNvSpPr>
            <a:spLocks noChangeArrowheads="1"/>
          </p:cNvSpPr>
          <p:nvPr/>
        </p:nvSpPr>
        <p:spPr bwMode="auto">
          <a:xfrm>
            <a:off x="253812" y="1453359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上郷 改造費用と省ｴﾈ効果</a:t>
            </a:r>
          </a:p>
        </p:txBody>
      </p:sp>
      <p:graphicFrame>
        <p:nvGraphicFramePr>
          <p:cNvPr id="89" name="表 88"/>
          <p:cNvGraphicFramePr>
            <a:graphicFrameLocks noGrp="1"/>
          </p:cNvGraphicFramePr>
          <p:nvPr/>
        </p:nvGraphicFramePr>
        <p:xfrm>
          <a:off x="6454566" y="1589129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158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2.8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sp>
        <p:nvSpPr>
          <p:cNvPr id="92" name="テキスト ボックス 91"/>
          <p:cNvSpPr txBox="1"/>
          <p:nvPr/>
        </p:nvSpPr>
        <p:spPr>
          <a:xfrm>
            <a:off x="395536" y="1923221"/>
            <a:ext cx="5809728" cy="78887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75kW×2×0.60(Load factor )×12h/D×250D/Y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270,000kWh/Y ×0.035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 × 16.8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158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9,450kWh/Y×0.2966kg-CO2/kWh÷1,000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2.8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3" name="テキスト ボックス 92"/>
          <p:cNvSpPr txBox="1"/>
          <p:nvPr/>
        </p:nvSpPr>
        <p:spPr>
          <a:xfrm>
            <a:off x="3073893" y="1650184"/>
            <a:ext cx="3202631" cy="377134"/>
          </a:xfrm>
          <a:prstGeom prst="rect">
            <a:avLst/>
          </a:prstGeom>
          <a:noFill/>
        </p:spPr>
        <p:txBody>
          <a:bodyPr wrap="none" lIns="10800" tIns="10800" rIns="10800" bIns="10800" rtlCol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】75kW×2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150kW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設定圧力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:0.6Mpa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0.55Mpa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省エネ率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3.5%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</a:t>
            </a: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94" name="グループ化 93"/>
          <p:cNvGrpSpPr/>
          <p:nvPr/>
        </p:nvGrpSpPr>
        <p:grpSpPr>
          <a:xfrm>
            <a:off x="9392218" y="3825187"/>
            <a:ext cx="6204552" cy="2955694"/>
            <a:chOff x="1041748" y="1908406"/>
            <a:chExt cx="6204552" cy="2955694"/>
          </a:xfrm>
        </p:grpSpPr>
        <p:grpSp>
          <p:nvGrpSpPr>
            <p:cNvPr id="95" name="グループ化 94"/>
            <p:cNvGrpSpPr/>
            <p:nvPr/>
          </p:nvGrpSpPr>
          <p:grpSpPr>
            <a:xfrm>
              <a:off x="1459402" y="2917689"/>
              <a:ext cx="2395955" cy="1028455"/>
              <a:chOff x="710102" y="1711641"/>
              <a:chExt cx="5178326" cy="2222779"/>
            </a:xfrm>
          </p:grpSpPr>
          <p:pic>
            <p:nvPicPr>
              <p:cNvPr id="196" name="図 19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2530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197" name="図 19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185782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8" name="図 19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384962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199" name="図 19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788639" y="23746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0" name="図 19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8525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1" name="図 20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091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2" name="図 20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102" y="3037709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3" name="図 20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4612436" y="2102075"/>
                <a:ext cx="624111" cy="896711"/>
              </a:xfrm>
              <a:prstGeom prst="rect">
                <a:avLst/>
              </a:prstGeom>
            </p:spPr>
          </p:pic>
          <p:pic>
            <p:nvPicPr>
              <p:cNvPr id="204" name="図 20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733367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5" name="図 2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5266265" y="252969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6" name="図 20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558158" y="1739220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7" name="図 20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476136" y="1722144"/>
                <a:ext cx="587215" cy="587215"/>
              </a:xfrm>
              <a:prstGeom prst="rect">
                <a:avLst/>
              </a:prstGeom>
            </p:spPr>
          </p:pic>
          <p:pic>
            <p:nvPicPr>
              <p:cNvPr id="208" name="図 20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145253" y="2234788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09" name="図 20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32529" y="1435454"/>
                <a:ext cx="344337" cy="896711"/>
              </a:xfrm>
              <a:prstGeom prst="rect">
                <a:avLst/>
              </a:prstGeom>
            </p:spPr>
          </p:pic>
          <p:pic>
            <p:nvPicPr>
              <p:cNvPr id="210" name="図 2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935119" y="1435454"/>
                <a:ext cx="344337" cy="896711"/>
              </a:xfrm>
              <a:prstGeom prst="rect">
                <a:avLst/>
              </a:prstGeom>
            </p:spPr>
          </p:pic>
        </p:grpSp>
        <p:pic>
          <p:nvPicPr>
            <p:cNvPr id="96" name="図 95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76281" y="3462550"/>
              <a:ext cx="569679" cy="397509"/>
            </a:xfrm>
            <a:prstGeom prst="rect">
              <a:avLst/>
            </a:prstGeom>
          </p:spPr>
        </p:pic>
        <p:sp>
          <p:nvSpPr>
            <p:cNvPr id="97" name="角丸四角形 96"/>
            <p:cNvSpPr/>
            <p:nvPr/>
          </p:nvSpPr>
          <p:spPr>
            <a:xfrm>
              <a:off x="1416933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8" name="角丸四角形 97"/>
            <p:cNvSpPr/>
            <p:nvPr/>
          </p:nvSpPr>
          <p:spPr>
            <a:xfrm>
              <a:off x="2163672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99" name="角丸四角形 98"/>
            <p:cNvSpPr/>
            <p:nvPr/>
          </p:nvSpPr>
          <p:spPr>
            <a:xfrm>
              <a:off x="2905296" y="3483258"/>
              <a:ext cx="245789" cy="35609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0" name="二等辺三角形 99"/>
            <p:cNvSpPr/>
            <p:nvPr/>
          </p:nvSpPr>
          <p:spPr>
            <a:xfrm rot="5400000">
              <a:off x="1873032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1" name="二等辺三角形 100"/>
            <p:cNvSpPr/>
            <p:nvPr/>
          </p:nvSpPr>
          <p:spPr>
            <a:xfrm rot="5400000">
              <a:off x="2611238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2" name="二等辺三角形 101"/>
            <p:cNvSpPr/>
            <p:nvPr/>
          </p:nvSpPr>
          <p:spPr>
            <a:xfrm rot="5400000">
              <a:off x="3331681" y="3686479"/>
              <a:ext cx="122894" cy="127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03" name="図 102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081" y="3887337"/>
              <a:ext cx="670575" cy="502931"/>
            </a:xfrm>
            <a:prstGeom prst="rect">
              <a:avLst/>
            </a:prstGeom>
          </p:spPr>
        </p:pic>
        <p:pic>
          <p:nvPicPr>
            <p:cNvPr id="104" name="図 103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7809" y="3887337"/>
              <a:ext cx="670575" cy="502931"/>
            </a:xfrm>
            <a:prstGeom prst="rect">
              <a:avLst/>
            </a:prstGeom>
          </p:spPr>
        </p:pic>
        <p:pic>
          <p:nvPicPr>
            <p:cNvPr id="105" name="図 10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8337" y="3887337"/>
              <a:ext cx="670575" cy="502931"/>
            </a:xfrm>
            <a:prstGeom prst="rect">
              <a:avLst/>
            </a:prstGeom>
          </p:spPr>
        </p:pic>
        <p:pic>
          <p:nvPicPr>
            <p:cNvPr id="106" name="図 105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>
                          <a14:foregroundMark x1="13438" y1="22917" x2="8438" y2="22917"/>
                          <a14:foregroundMark x1="40000" y1="38750" x2="38438" y2="39167"/>
                          <a14:foregroundMark x1="90625" y1="39583" x2="81250" y2="39583"/>
                          <a14:foregroundMark x1="96563" y1="16250" x2="96875" y2="16250"/>
                        </a14:backgroundRemoval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4875" y="3887337"/>
              <a:ext cx="670575" cy="502931"/>
            </a:xfrm>
            <a:prstGeom prst="rect">
              <a:avLst/>
            </a:prstGeom>
          </p:spPr>
        </p:pic>
        <p:sp>
          <p:nvSpPr>
            <p:cNvPr id="107" name="テキスト ボックス 106"/>
            <p:cNvSpPr txBox="1"/>
            <p:nvPr/>
          </p:nvSpPr>
          <p:spPr>
            <a:xfrm>
              <a:off x="1249071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No1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8" name="テキスト ボックス 107"/>
            <p:cNvSpPr txBox="1"/>
            <p:nvPr/>
          </p:nvSpPr>
          <p:spPr>
            <a:xfrm>
              <a:off x="1959299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No2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09" name="テキスト ボックス 108"/>
            <p:cNvSpPr txBox="1"/>
            <p:nvPr/>
          </p:nvSpPr>
          <p:spPr>
            <a:xfrm>
              <a:off x="271403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No3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0" name="テキスト ボックス 109"/>
            <p:cNvSpPr txBox="1"/>
            <p:nvPr/>
          </p:nvSpPr>
          <p:spPr>
            <a:xfrm>
              <a:off x="3465563" y="4377027"/>
              <a:ext cx="686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No4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1" name="正方形/長方形 110"/>
            <p:cNvSpPr/>
            <p:nvPr/>
          </p:nvSpPr>
          <p:spPr>
            <a:xfrm>
              <a:off x="1041748" y="1915794"/>
              <a:ext cx="6092477" cy="29483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cxnSp>
          <p:nvCxnSpPr>
            <p:cNvPr id="112" name="直線矢印コネクタ 111"/>
            <p:cNvCxnSpPr/>
            <p:nvPr/>
          </p:nvCxnSpPr>
          <p:spPr>
            <a:xfrm flipH="1" flipV="1">
              <a:off x="3201905" y="2643690"/>
              <a:ext cx="1339394" cy="95791"/>
            </a:xfrm>
            <a:prstGeom prst="straightConnector1">
              <a:avLst/>
            </a:prstGeom>
            <a:ln w="571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テキスト ボックス 112"/>
            <p:cNvSpPr txBox="1"/>
            <p:nvPr/>
          </p:nvSpPr>
          <p:spPr>
            <a:xfrm>
              <a:off x="3227382" y="236188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CC99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無線送信</a:t>
              </a:r>
            </a:p>
          </p:txBody>
        </p:sp>
        <p:sp>
          <p:nvSpPr>
            <p:cNvPr id="114" name="正方形/長方形 113"/>
            <p:cNvSpPr/>
            <p:nvPr/>
          </p:nvSpPr>
          <p:spPr>
            <a:xfrm>
              <a:off x="3593545" y="3413505"/>
              <a:ext cx="358103" cy="4825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15" name="テキスト ボックス 114"/>
            <p:cNvSpPr txBox="1"/>
            <p:nvPr/>
          </p:nvSpPr>
          <p:spPr>
            <a:xfrm>
              <a:off x="1665740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1" name="テキスト ボックス 130"/>
            <p:cNvSpPr txBox="1"/>
            <p:nvPr/>
          </p:nvSpPr>
          <p:spPr>
            <a:xfrm>
              <a:off x="241458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7" name="テキスト ボックス 136"/>
            <p:cNvSpPr txBox="1"/>
            <p:nvPr/>
          </p:nvSpPr>
          <p:spPr>
            <a:xfrm>
              <a:off x="3128914" y="3366693"/>
              <a:ext cx="5565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1M</a:t>
              </a:r>
              <a:endParaRPr kumimoji="1" lang="ja-JP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39" name="正方形/長方形 138"/>
            <p:cNvSpPr/>
            <p:nvPr/>
          </p:nvSpPr>
          <p:spPr>
            <a:xfrm rot="5400000" flipV="1">
              <a:off x="2419808" y="2160603"/>
              <a:ext cx="457038" cy="1971209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2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43" name="図 1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809" y="2093395"/>
              <a:ext cx="703217" cy="832209"/>
            </a:xfrm>
            <a:prstGeom prst="rect">
              <a:avLst/>
            </a:prstGeom>
          </p:spPr>
        </p:pic>
        <p:sp>
          <p:nvSpPr>
            <p:cNvPr id="149" name="テキスト ボックス 148"/>
            <p:cNvSpPr txBox="1"/>
            <p:nvPr/>
          </p:nvSpPr>
          <p:spPr>
            <a:xfrm>
              <a:off x="1085172" y="2216261"/>
              <a:ext cx="830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ＥＭＳ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サーバ</a:t>
              </a:r>
            </a:p>
          </p:txBody>
        </p:sp>
        <p:sp>
          <p:nvSpPr>
            <p:cNvPr id="151" name="正方形/長方形 150"/>
            <p:cNvSpPr/>
            <p:nvPr/>
          </p:nvSpPr>
          <p:spPr>
            <a:xfrm>
              <a:off x="1114425" y="2044432"/>
              <a:ext cx="3124200" cy="9899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1185662" y="1908406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2F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58" name="正方形/長方形 157"/>
            <p:cNvSpPr/>
            <p:nvPr/>
          </p:nvSpPr>
          <p:spPr>
            <a:xfrm>
              <a:off x="1114425" y="3179563"/>
              <a:ext cx="3124200" cy="156679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sp>
          <p:nvSpPr>
            <p:cNvPr id="160" name="テキスト ボックス 159"/>
            <p:cNvSpPr txBox="1"/>
            <p:nvPr/>
          </p:nvSpPr>
          <p:spPr>
            <a:xfrm>
              <a:off x="1185662" y="3043537"/>
              <a:ext cx="6360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1F</a:t>
              </a:r>
              <a:endPara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grpSp>
          <p:nvGrpSpPr>
            <p:cNvPr id="161" name="グループ化 160"/>
            <p:cNvGrpSpPr/>
            <p:nvPr/>
          </p:nvGrpSpPr>
          <p:grpSpPr>
            <a:xfrm>
              <a:off x="2568222" y="1982756"/>
              <a:ext cx="816188" cy="845340"/>
              <a:chOff x="1067167" y="857738"/>
              <a:chExt cx="1030613" cy="1067424"/>
            </a:xfrm>
          </p:grpSpPr>
          <p:pic>
            <p:nvPicPr>
              <p:cNvPr id="193" name="図 192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4" name="正方形/長方形 193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2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5" name="正方形/長方形 194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  <p:cxnSp>
          <p:nvCxnSpPr>
            <p:cNvPr id="163" name="直線コネクタ 162"/>
            <p:cNvCxnSpPr/>
            <p:nvPr/>
          </p:nvCxnSpPr>
          <p:spPr>
            <a:xfrm flipV="1">
              <a:off x="2464131" y="2584669"/>
              <a:ext cx="356612" cy="4245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角丸四角形吹き出し 163"/>
            <p:cNvSpPr/>
            <p:nvPr/>
          </p:nvSpPr>
          <p:spPr>
            <a:xfrm>
              <a:off x="4407950" y="2044431"/>
              <a:ext cx="2642434" cy="2701927"/>
            </a:xfrm>
            <a:prstGeom prst="wedgeRoundRectCallout">
              <a:avLst>
                <a:gd name="adj1" fmla="val -65819"/>
                <a:gd name="adj2" fmla="val 12300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endParaRPr>
            </a:p>
          </p:txBody>
        </p:sp>
        <p:pic>
          <p:nvPicPr>
            <p:cNvPr id="165" name="図 164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5" t="3531" r="10651" b="5144"/>
            <a:stretch/>
          </p:blipFill>
          <p:spPr>
            <a:xfrm>
              <a:off x="4728972" y="2080839"/>
              <a:ext cx="306615" cy="2572706"/>
            </a:xfrm>
            <a:prstGeom prst="rect">
              <a:avLst/>
            </a:prstGeom>
          </p:spPr>
        </p:pic>
        <p:pic>
          <p:nvPicPr>
            <p:cNvPr id="166" name="図 165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01421" y="3593663"/>
              <a:ext cx="925664" cy="645907"/>
            </a:xfrm>
            <a:prstGeom prst="rect">
              <a:avLst/>
            </a:prstGeom>
          </p:spPr>
        </p:pic>
        <p:sp>
          <p:nvSpPr>
            <p:cNvPr id="167" name="テキスト ボックス 166"/>
            <p:cNvSpPr txBox="1"/>
            <p:nvPr/>
          </p:nvSpPr>
          <p:spPr>
            <a:xfrm>
              <a:off x="5051955" y="3771039"/>
              <a:ext cx="930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流量計</a:t>
              </a:r>
            </a:p>
          </p:txBody>
        </p:sp>
        <p:cxnSp>
          <p:nvCxnSpPr>
            <p:cNvPr id="168" name="直線コネクタ 167"/>
            <p:cNvCxnSpPr/>
            <p:nvPr/>
          </p:nvCxnSpPr>
          <p:spPr>
            <a:xfrm>
              <a:off x="4966420" y="2979331"/>
              <a:ext cx="0" cy="59697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テキスト ボックス 168"/>
            <p:cNvSpPr txBox="1"/>
            <p:nvPr/>
          </p:nvSpPr>
          <p:spPr>
            <a:xfrm>
              <a:off x="5146529" y="2675243"/>
              <a:ext cx="114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無線機盤</a:t>
              </a:r>
            </a:p>
          </p:txBody>
        </p:sp>
        <p:sp>
          <p:nvSpPr>
            <p:cNvPr id="171" name="テキスト ボックス 170"/>
            <p:cNvSpPr txBox="1"/>
            <p:nvPr/>
          </p:nvSpPr>
          <p:spPr>
            <a:xfrm>
              <a:off x="5600140" y="4350243"/>
              <a:ext cx="1646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コードリール</a:t>
              </a:r>
            </a:p>
          </p:txBody>
        </p:sp>
        <p:pic>
          <p:nvPicPr>
            <p:cNvPr id="177" name="図 17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65" y="2524799"/>
              <a:ext cx="585226" cy="616028"/>
            </a:xfrm>
            <a:prstGeom prst="rect">
              <a:avLst/>
            </a:prstGeom>
          </p:spPr>
        </p:pic>
        <p:pic>
          <p:nvPicPr>
            <p:cNvPr id="178" name="図 17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232" y="3578972"/>
              <a:ext cx="763890" cy="763890"/>
            </a:xfrm>
            <a:prstGeom prst="rect">
              <a:avLst/>
            </a:prstGeom>
          </p:spPr>
        </p:pic>
        <p:sp>
          <p:nvSpPr>
            <p:cNvPr id="185" name="テキスト ボックス 184"/>
            <p:cNvSpPr txBox="1"/>
            <p:nvPr/>
          </p:nvSpPr>
          <p:spPr>
            <a:xfrm>
              <a:off x="5880447" y="2267689"/>
              <a:ext cx="1169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rPr>
                <a:t>コンセント</a:t>
              </a:r>
            </a:p>
          </p:txBody>
        </p:sp>
        <p:cxnSp>
          <p:nvCxnSpPr>
            <p:cNvPr id="186" name="直線コネクタ 185"/>
            <p:cNvCxnSpPr/>
            <p:nvPr/>
          </p:nvCxnSpPr>
          <p:spPr>
            <a:xfrm>
              <a:off x="5042465" y="2889584"/>
              <a:ext cx="955995" cy="1081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直線コネクタ 186"/>
            <p:cNvCxnSpPr/>
            <p:nvPr/>
          </p:nvCxnSpPr>
          <p:spPr>
            <a:xfrm flipV="1">
              <a:off x="6344728" y="3083221"/>
              <a:ext cx="427750" cy="887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88" name="グループ化 187"/>
            <p:cNvGrpSpPr/>
            <p:nvPr/>
          </p:nvGrpSpPr>
          <p:grpSpPr>
            <a:xfrm>
              <a:off x="4366972" y="1911907"/>
              <a:ext cx="1030613" cy="1067424"/>
              <a:chOff x="1067167" y="857738"/>
              <a:chExt cx="1030613" cy="1067424"/>
            </a:xfrm>
          </p:grpSpPr>
          <p:pic>
            <p:nvPicPr>
              <p:cNvPr id="190" name="図 189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86" b="100000" l="30556" r="68935">
                            <a14:foregroundMark x1="61893" y1="28054" x2="60558" y2="16063"/>
                            <a14:backgroundMark x1="58252" y1="29638" x2="58617" y2="4977"/>
                            <a14:backgroundMark x1="61044" y1="34615" x2="52063" y2="23529"/>
                            <a14:backgroundMark x1="62985" y1="18552" x2="63592" y2="2262"/>
                            <a14:backgroundMark x1="63471" y1="1810" x2="63471" y2="1810"/>
                            <a14:backgroundMark x1="61529" y1="5882" x2="61650" y2="10860"/>
                            <a14:backgroundMark x1="62015" y1="18326" x2="62015" y2="18326"/>
                            <a14:backgroundMark x1="62015" y1="20588" x2="62015" y2="20588"/>
                            <a14:backgroundMark x1="63714" y1="83937" x2="58859" y2="84842"/>
                            <a14:backgroundMark x1="53034" y1="83484" x2="57646" y2="852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r="24004" b="14733"/>
              <a:stretch/>
            </p:blipFill>
            <p:spPr>
              <a:xfrm flipH="1">
                <a:off x="1067167" y="857738"/>
                <a:ext cx="1030613" cy="1067424"/>
              </a:xfrm>
              <a:prstGeom prst="rect">
                <a:avLst/>
              </a:prstGeom>
            </p:spPr>
          </p:pic>
          <p:sp>
            <p:nvSpPr>
              <p:cNvPr id="191" name="正方形/長方形 190"/>
              <p:cNvSpPr/>
              <p:nvPr/>
            </p:nvSpPr>
            <p:spPr>
              <a:xfrm>
                <a:off x="1444932" y="1446396"/>
                <a:ext cx="364358" cy="34277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eiryo UI" panose="020B0604030504040204" pitchFamily="50" charset="-128"/>
                  <a:ea typeface="Meiryo UI" panose="020B0604030504040204" pitchFamily="50" charset="-128"/>
                  <a:cs typeface="+mn-cs"/>
                </a:endParaRPr>
              </a:p>
            </p:txBody>
          </p:sp>
          <p:sp>
            <p:nvSpPr>
              <p:cNvPr id="192" name="正方形/長方形 191"/>
              <p:cNvSpPr/>
              <p:nvPr/>
            </p:nvSpPr>
            <p:spPr>
              <a:xfrm>
                <a:off x="1225159" y="1440167"/>
                <a:ext cx="822060" cy="342775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>
                  <a:rot lat="1200000" lon="1980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Meiryo UI" panose="020B0604030504040204" pitchFamily="50" charset="-128"/>
                    <a:ea typeface="Meiryo UI" panose="020B0604030504040204" pitchFamily="50" charset="-128"/>
                    <a:cs typeface="+mn-cs"/>
                  </a:rPr>
                  <a:t>無線盤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7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48"/>
          <p:cNvSpPr>
            <a:spLocks noChangeArrowheads="1"/>
          </p:cNvSpPr>
          <p:nvPr/>
        </p:nvSpPr>
        <p:spPr bwMode="auto">
          <a:xfrm>
            <a:off x="5072360" y="4611516"/>
            <a:ext cx="2623056" cy="2819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広美１ 改造費用と省ｴﾈ効果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/>
        </p:nvGraphicFramePr>
        <p:xfrm>
          <a:off x="6383888" y="5090825"/>
          <a:ext cx="2508300" cy="96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3900">
                  <a:extLst>
                    <a:ext uri="{9D8B030D-6E8A-4147-A177-3AD203B41FA5}">
                      <a16:colId xmlns:a16="http://schemas.microsoft.com/office/drawing/2014/main" val="3022784154"/>
                    </a:ext>
                  </a:extLst>
                </a:gridCol>
                <a:gridCol w="759900">
                  <a:extLst>
                    <a:ext uri="{9D8B030D-6E8A-4147-A177-3AD203B41FA5}">
                      <a16:colId xmlns:a16="http://schemas.microsoft.com/office/drawing/2014/main" val="1227215656"/>
                    </a:ext>
                  </a:extLst>
                </a:gridCol>
                <a:gridCol w="734500">
                  <a:extLst>
                    <a:ext uri="{9D8B030D-6E8A-4147-A177-3AD203B41FA5}">
                      <a16:colId xmlns:a16="http://schemas.microsoft.com/office/drawing/2014/main" val="554875007"/>
                    </a:ext>
                  </a:extLst>
                </a:gridCol>
              </a:tblGrid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効果金額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113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/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084556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設備投資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千円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518083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回収年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年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395405"/>
                  </a:ext>
                </a:extLst>
              </a:tr>
              <a:tr h="165150"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CO2</a:t>
                      </a:r>
                      <a:r>
                        <a:rPr kumimoji="1" lang="ja-JP" altLang="en-US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削減量</a:t>
                      </a:r>
                    </a:p>
                  </a:txBody>
                  <a:tcPr marL="18000" marR="18000" marT="14400" marB="144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2.0</a:t>
                      </a:r>
                      <a:endParaRPr kumimoji="1" lang="ja-JP" altLang="en-US" sz="1400" b="1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marL="18000" marR="18000" marT="14400" marB="14400" anchor="ctr"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b="1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t-CO2</a:t>
                      </a:r>
                    </a:p>
                  </a:txBody>
                  <a:tcPr marL="18000" marR="18000" marT="14400" marB="144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129518"/>
                  </a:ext>
                </a:extLst>
              </a:tr>
            </a:tbl>
          </a:graphicData>
        </a:graphic>
      </p:graphicFrame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l="35212" t="16434" r="37092" b="14377"/>
          <a:stretch/>
        </p:blipFill>
        <p:spPr>
          <a:xfrm>
            <a:off x="6921" y="3175"/>
            <a:ext cx="4896544" cy="6858000"/>
          </a:xfrm>
          <a:prstGeom prst="rect">
            <a:avLst/>
          </a:prstGeom>
          <a:ln w="6350">
            <a:solidFill>
              <a:schemeClr val="bg2"/>
            </a:solidFill>
          </a:ln>
        </p:spPr>
      </p:pic>
      <p:sp>
        <p:nvSpPr>
          <p:cNvPr id="8" name="テキスト ボックス 7"/>
          <p:cNvSpPr txBox="1"/>
          <p:nvPr/>
        </p:nvSpPr>
        <p:spPr>
          <a:xfrm>
            <a:off x="5497884" y="512015"/>
            <a:ext cx="3168352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エアー漏れ量の測定と算出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5319848" y="1152714"/>
            <a:ext cx="3574324" cy="9541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&lt;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計算式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①改善前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②改善後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(%)=t1/(t1+t2)x100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③改善効果 漏れ率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</a:t>
            </a:r>
            <a:r>
              <a: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r>
              <a: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＝① － ②</a:t>
            </a: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065836" y="2388059"/>
            <a:ext cx="4032448" cy="2088232"/>
          </a:xfrm>
          <a:prstGeom prst="rect">
            <a:avLst/>
          </a:prstGeom>
          <a:noFill/>
        </p:spPr>
        <p:txBody>
          <a:bodyPr wrap="none" lIns="10800" tIns="10800" rIns="10800" bIns="10800" rtlCol="0" anchor="t" anchorCtr="0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・期待効果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試算：効果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％の場合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◆年間消費量：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75kW×1×0.60(Load factor )×12h/D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　　　　　　　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×250D/Y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◆省エネ効果：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135,000kWh/Y ×0.05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 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   　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 × 16.8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/kWh ÷1,000 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113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◆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CO2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削減効果：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6,750kWh/Y×0.2966kg-CO2/kWh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                                                ÷1,000</a:t>
            </a:r>
            <a:r>
              <a:rPr kumimoji="1" lang="ja-JP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  <a:r>
              <a:rPr kumimoji="1" lang="en-US" altLang="ja-JP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2.0 t-CO2/Y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" name="動作設定ボタン: ホーム 1">
            <a:hlinkClick r:id="rId3" action="ppaction://hlinksldjump" highlightClick="1"/>
          </p:cNvPr>
          <p:cNvSpPr/>
          <p:nvPr/>
        </p:nvSpPr>
        <p:spPr>
          <a:xfrm>
            <a:off x="8666236" y="117566"/>
            <a:ext cx="334073" cy="394449"/>
          </a:xfrm>
          <a:prstGeom prst="actionButtonHome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2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4695401" y="1403068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工場ファシリティーマネージメントの深化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8875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lang="ja-JP" altLang="en-US" sz="15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全体の</a:t>
            </a:r>
            <a:r>
              <a:rPr lang="ja-JP" altLang="en-US" sz="15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信頼性・効率性を向上するた</a:t>
            </a:r>
            <a:r>
              <a:rPr lang="ja-JP" altLang="en-US" sz="15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め</a:t>
            </a:r>
            <a:r>
              <a:rPr lang="ja-JP" altLang="en-US" sz="15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en-US" altLang="ja-JP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最小化のための</a:t>
            </a:r>
            <a:r>
              <a:rPr lang="ja-JP" altLang="en-US" sz="15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戦略的</a:t>
            </a:r>
            <a:r>
              <a:rPr lang="ja-JP" altLang="en-US" sz="15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</a:t>
            </a:r>
            <a:r>
              <a:rPr lang="ja-JP" altLang="en-US" sz="15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投資を判断する</a:t>
            </a:r>
            <a:r>
              <a:rPr lang="ja-JP" altLang="en-US" sz="1500" b="1" noProof="0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仕組みが必要</a:t>
            </a:r>
            <a:endParaRPr kumimoji="1" lang="ja-JP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 ⇒ 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更新・保全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省エネを絡めた投資判断ができる仕組みを強化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626691" y="4206482"/>
            <a:ext cx="3960225" cy="1302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課題</a:t>
            </a:r>
            <a:r>
              <a:rPr lang="en-US" altLang="ja-JP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保有する施設設備の劣化・増加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→点在・条件や課題多様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　　　 ・運用が複雑・人手不足</a:t>
            </a:r>
            <a:endParaRPr lang="en-US" altLang="ja-JP" b="1" dirty="0">
              <a:solidFill>
                <a:srgbClr val="00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lvl="0">
              <a:spcBef>
                <a:spcPts val="400"/>
              </a:spcBef>
              <a:defRPr/>
            </a:pPr>
            <a:r>
              <a:rPr lang="ja-JP" altLang="en-US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</a:t>
            </a:r>
            <a:r>
              <a:rPr lang="ja-JP" altLang="en-US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</a:t>
            </a:r>
            <a:r>
              <a:rPr lang="ja-JP" altLang="en-US" b="1" u="sng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ランニングコスト増加</a:t>
            </a:r>
            <a:endParaRPr lang="en-US" altLang="ja-JP" b="1" u="sng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4695400" y="1057595"/>
            <a:ext cx="3478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ランニングコスト低減の方策</a:t>
            </a:r>
            <a:r>
              <a:rPr lang="en-US" altLang="ja-JP" sz="1600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315925" y="1403068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315924" y="1057595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工場運用の悩み</a:t>
            </a:r>
            <a:r>
              <a:rPr lang="en-US" altLang="ja-JP" sz="1600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383784" y="3257659"/>
            <a:ext cx="3932155" cy="3299537"/>
            <a:chOff x="-6199803" y="4604159"/>
            <a:chExt cx="3932155" cy="3299537"/>
          </a:xfrm>
        </p:grpSpPr>
        <p:sp>
          <p:nvSpPr>
            <p:cNvPr id="100" name="正方形/長方形 99"/>
            <p:cNvSpPr/>
            <p:nvPr/>
          </p:nvSpPr>
          <p:spPr>
            <a:xfrm>
              <a:off x="-6159286" y="5542374"/>
              <a:ext cx="3891638" cy="2361322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-6161543" y="4604159"/>
              <a:ext cx="3891638" cy="328679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フリーフォーム 101"/>
            <p:cNvSpPr/>
            <p:nvPr/>
          </p:nvSpPr>
          <p:spPr>
            <a:xfrm>
              <a:off x="-4944589" y="4882717"/>
              <a:ext cx="1885950" cy="659657"/>
            </a:xfrm>
            <a:custGeom>
              <a:avLst/>
              <a:gdLst>
                <a:gd name="connsiteX0" fmla="*/ 0 w 1885950"/>
                <a:gd name="connsiteY0" fmla="*/ 762000 h 781050"/>
                <a:gd name="connsiteX1" fmla="*/ 295275 w 1885950"/>
                <a:gd name="connsiteY1" fmla="*/ 371475 h 781050"/>
                <a:gd name="connsiteX2" fmla="*/ 866775 w 1885950"/>
                <a:gd name="connsiteY2" fmla="*/ 0 h 781050"/>
                <a:gd name="connsiteX3" fmla="*/ 1114425 w 1885950"/>
                <a:gd name="connsiteY3" fmla="*/ 304800 h 781050"/>
                <a:gd name="connsiteX4" fmla="*/ 1543050 w 1885950"/>
                <a:gd name="connsiteY4" fmla="*/ 428625 h 781050"/>
                <a:gd name="connsiteX5" fmla="*/ 1885950 w 1885950"/>
                <a:gd name="connsiteY5" fmla="*/ 781050 h 781050"/>
                <a:gd name="connsiteX6" fmla="*/ 0 w 1885950"/>
                <a:gd name="connsiteY6" fmla="*/ 762000 h 781050"/>
                <a:gd name="connsiteX0" fmla="*/ 0 w 1885950"/>
                <a:gd name="connsiteY0" fmla="*/ 762000 h 773430"/>
                <a:gd name="connsiteX1" fmla="*/ 295275 w 1885950"/>
                <a:gd name="connsiteY1" fmla="*/ 371475 h 773430"/>
                <a:gd name="connsiteX2" fmla="*/ 866775 w 1885950"/>
                <a:gd name="connsiteY2" fmla="*/ 0 h 773430"/>
                <a:gd name="connsiteX3" fmla="*/ 1114425 w 1885950"/>
                <a:gd name="connsiteY3" fmla="*/ 304800 h 773430"/>
                <a:gd name="connsiteX4" fmla="*/ 1543050 w 1885950"/>
                <a:gd name="connsiteY4" fmla="*/ 428625 h 773430"/>
                <a:gd name="connsiteX5" fmla="*/ 1885950 w 1885950"/>
                <a:gd name="connsiteY5" fmla="*/ 773430 h 773430"/>
                <a:gd name="connsiteX6" fmla="*/ 0 w 1885950"/>
                <a:gd name="connsiteY6" fmla="*/ 762000 h 773430"/>
                <a:gd name="connsiteX0" fmla="*/ 0 w 1885950"/>
                <a:gd name="connsiteY0" fmla="*/ 762000 h 762000"/>
                <a:gd name="connsiteX1" fmla="*/ 295275 w 1885950"/>
                <a:gd name="connsiteY1" fmla="*/ 371475 h 762000"/>
                <a:gd name="connsiteX2" fmla="*/ 866775 w 1885950"/>
                <a:gd name="connsiteY2" fmla="*/ 0 h 762000"/>
                <a:gd name="connsiteX3" fmla="*/ 1114425 w 1885950"/>
                <a:gd name="connsiteY3" fmla="*/ 304800 h 762000"/>
                <a:gd name="connsiteX4" fmla="*/ 1543050 w 1885950"/>
                <a:gd name="connsiteY4" fmla="*/ 428625 h 762000"/>
                <a:gd name="connsiteX5" fmla="*/ 1885950 w 1885950"/>
                <a:gd name="connsiteY5" fmla="*/ 758190 h 762000"/>
                <a:gd name="connsiteX6" fmla="*/ 0 w 1885950"/>
                <a:gd name="connsiteY6" fmla="*/ 762000 h 762000"/>
                <a:gd name="connsiteX0" fmla="*/ 0 w 1885950"/>
                <a:gd name="connsiteY0" fmla="*/ 762000 h 765810"/>
                <a:gd name="connsiteX1" fmla="*/ 295275 w 1885950"/>
                <a:gd name="connsiteY1" fmla="*/ 371475 h 765810"/>
                <a:gd name="connsiteX2" fmla="*/ 866775 w 1885950"/>
                <a:gd name="connsiteY2" fmla="*/ 0 h 765810"/>
                <a:gd name="connsiteX3" fmla="*/ 1114425 w 1885950"/>
                <a:gd name="connsiteY3" fmla="*/ 304800 h 765810"/>
                <a:gd name="connsiteX4" fmla="*/ 1543050 w 1885950"/>
                <a:gd name="connsiteY4" fmla="*/ 428625 h 765810"/>
                <a:gd name="connsiteX5" fmla="*/ 1885950 w 1885950"/>
                <a:gd name="connsiteY5" fmla="*/ 765810 h 765810"/>
                <a:gd name="connsiteX6" fmla="*/ 0 w 1885950"/>
                <a:gd name="connsiteY6" fmla="*/ 762000 h 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5950" h="765810">
                  <a:moveTo>
                    <a:pt x="0" y="762000"/>
                  </a:moveTo>
                  <a:lnTo>
                    <a:pt x="295275" y="371475"/>
                  </a:lnTo>
                  <a:lnTo>
                    <a:pt x="866775" y="0"/>
                  </a:lnTo>
                  <a:lnTo>
                    <a:pt x="1114425" y="304800"/>
                  </a:lnTo>
                  <a:lnTo>
                    <a:pt x="1543050" y="428625"/>
                  </a:lnTo>
                  <a:lnTo>
                    <a:pt x="1885950" y="76581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24000" bIns="108000" rtlCol="0" anchor="ctr"/>
            <a:lstStyle/>
            <a:p>
              <a:pPr algn="ctr"/>
              <a:r>
                <a:rPr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建設</a:t>
              </a:r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費</a:t>
              </a:r>
              <a:endParaRPr kumimoji="1" lang="en-US" altLang="ja-JP" sz="14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algn="ctr"/>
              <a:r>
                <a:rPr lang="en-US" altLang="ja-JP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償却費</a:t>
              </a:r>
              <a:r>
                <a:rPr lang="en-US" altLang="ja-JP" sz="12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  <a:endParaRPr kumimoji="1" lang="ja-JP" altLang="en-US" sz="1400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03" name="フリーフォーム 102"/>
            <p:cNvSpPr/>
            <p:nvPr/>
          </p:nvSpPr>
          <p:spPr>
            <a:xfrm>
              <a:off x="-5346544" y="5574760"/>
              <a:ext cx="1219200" cy="1315803"/>
            </a:xfrm>
            <a:custGeom>
              <a:avLst/>
              <a:gdLst>
                <a:gd name="connsiteX0" fmla="*/ 381000 w 1219200"/>
                <a:gd name="connsiteY0" fmla="*/ 0 h 1524000"/>
                <a:gd name="connsiteX1" fmla="*/ 1219200 w 1219200"/>
                <a:gd name="connsiteY1" fmla="*/ 0 h 1524000"/>
                <a:gd name="connsiteX2" fmla="*/ 1028700 w 1219200"/>
                <a:gd name="connsiteY2" fmla="*/ 1173480 h 1524000"/>
                <a:gd name="connsiteX3" fmla="*/ 220980 w 1219200"/>
                <a:gd name="connsiteY3" fmla="*/ 1524000 h 1524000"/>
                <a:gd name="connsiteX4" fmla="*/ 0 w 1219200"/>
                <a:gd name="connsiteY4" fmla="*/ 655320 h 1524000"/>
                <a:gd name="connsiteX5" fmla="*/ 381000 w 1219200"/>
                <a:gd name="connsiteY5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" h="1524000">
                  <a:moveTo>
                    <a:pt x="381000" y="0"/>
                  </a:moveTo>
                  <a:lnTo>
                    <a:pt x="1219200" y="0"/>
                  </a:lnTo>
                  <a:lnTo>
                    <a:pt x="1028700" y="1173480"/>
                  </a:lnTo>
                  <a:lnTo>
                    <a:pt x="220980" y="1524000"/>
                  </a:lnTo>
                  <a:lnTo>
                    <a:pt x="0" y="65532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99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エネルギ費</a:t>
              </a:r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-4287364" y="5574760"/>
              <a:ext cx="1470660" cy="1203960"/>
            </a:xfrm>
            <a:custGeom>
              <a:avLst/>
              <a:gdLst>
                <a:gd name="connsiteX0" fmla="*/ 182880 w 1463040"/>
                <a:gd name="connsiteY0" fmla="*/ 0 h 1394460"/>
                <a:gd name="connsiteX1" fmla="*/ 1249680 w 1463040"/>
                <a:gd name="connsiteY1" fmla="*/ 0 h 1394460"/>
                <a:gd name="connsiteX2" fmla="*/ 1463040 w 1463040"/>
                <a:gd name="connsiteY2" fmla="*/ 129540 h 1394460"/>
                <a:gd name="connsiteX3" fmla="*/ 1424940 w 1463040"/>
                <a:gd name="connsiteY3" fmla="*/ 754380 h 1394460"/>
                <a:gd name="connsiteX4" fmla="*/ 1287780 w 1463040"/>
                <a:gd name="connsiteY4" fmla="*/ 1394460 h 1394460"/>
                <a:gd name="connsiteX5" fmla="*/ 0 w 1463040"/>
                <a:gd name="connsiteY5" fmla="*/ 1165860 h 1394460"/>
                <a:gd name="connsiteX6" fmla="*/ 182880 w 1463040"/>
                <a:gd name="connsiteY6" fmla="*/ 0 h 1394460"/>
                <a:gd name="connsiteX0" fmla="*/ 198120 w 1478280"/>
                <a:gd name="connsiteY0" fmla="*/ 0 h 1394460"/>
                <a:gd name="connsiteX1" fmla="*/ 1264920 w 1478280"/>
                <a:gd name="connsiteY1" fmla="*/ 0 h 1394460"/>
                <a:gd name="connsiteX2" fmla="*/ 1478280 w 1478280"/>
                <a:gd name="connsiteY2" fmla="*/ 129540 h 1394460"/>
                <a:gd name="connsiteX3" fmla="*/ 1440180 w 1478280"/>
                <a:gd name="connsiteY3" fmla="*/ 754380 h 1394460"/>
                <a:gd name="connsiteX4" fmla="*/ 1303020 w 1478280"/>
                <a:gd name="connsiteY4" fmla="*/ 1394460 h 1394460"/>
                <a:gd name="connsiteX5" fmla="*/ 0 w 1478280"/>
                <a:gd name="connsiteY5" fmla="*/ 1165861 h 1394460"/>
                <a:gd name="connsiteX6" fmla="*/ 198120 w 1478280"/>
                <a:gd name="connsiteY6" fmla="*/ 0 h 1394460"/>
                <a:gd name="connsiteX0" fmla="*/ 190500 w 1470660"/>
                <a:gd name="connsiteY0" fmla="*/ 0 h 1394460"/>
                <a:gd name="connsiteX1" fmla="*/ 1257300 w 1470660"/>
                <a:gd name="connsiteY1" fmla="*/ 0 h 1394460"/>
                <a:gd name="connsiteX2" fmla="*/ 1470660 w 1470660"/>
                <a:gd name="connsiteY2" fmla="*/ 129540 h 1394460"/>
                <a:gd name="connsiteX3" fmla="*/ 1432560 w 1470660"/>
                <a:gd name="connsiteY3" fmla="*/ 754380 h 1394460"/>
                <a:gd name="connsiteX4" fmla="*/ 1295400 w 1470660"/>
                <a:gd name="connsiteY4" fmla="*/ 1394460 h 1394460"/>
                <a:gd name="connsiteX5" fmla="*/ 0 w 1470660"/>
                <a:gd name="connsiteY5" fmla="*/ 1165861 h 1394460"/>
                <a:gd name="connsiteX6" fmla="*/ 190500 w 1470660"/>
                <a:gd name="connsiteY6" fmla="*/ 0 h 139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660" h="1394460">
                  <a:moveTo>
                    <a:pt x="190500" y="0"/>
                  </a:moveTo>
                  <a:lnTo>
                    <a:pt x="1257300" y="0"/>
                  </a:lnTo>
                  <a:lnTo>
                    <a:pt x="1470660" y="129540"/>
                  </a:lnTo>
                  <a:lnTo>
                    <a:pt x="1432560" y="754380"/>
                  </a:lnTo>
                  <a:lnTo>
                    <a:pt x="1295400" y="1394460"/>
                  </a:lnTo>
                  <a:lnTo>
                    <a:pt x="0" y="116586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修繕費</a:t>
              </a:r>
            </a:p>
          </p:txBody>
        </p:sp>
        <p:sp>
          <p:nvSpPr>
            <p:cNvPr id="105" name="フリーフォーム 104"/>
            <p:cNvSpPr/>
            <p:nvPr/>
          </p:nvSpPr>
          <p:spPr>
            <a:xfrm>
              <a:off x="-5117944" y="6603460"/>
              <a:ext cx="2118360" cy="1013460"/>
            </a:xfrm>
            <a:custGeom>
              <a:avLst/>
              <a:gdLst>
                <a:gd name="connsiteX0" fmla="*/ 0 w 2118360"/>
                <a:gd name="connsiteY0" fmla="*/ 312420 h 1013460"/>
                <a:gd name="connsiteX1" fmla="*/ 0 w 2118360"/>
                <a:gd name="connsiteY1" fmla="*/ 312420 h 1013460"/>
                <a:gd name="connsiteX2" fmla="*/ 830580 w 2118360"/>
                <a:gd name="connsiteY2" fmla="*/ 0 h 1013460"/>
                <a:gd name="connsiteX3" fmla="*/ 2118360 w 2118360"/>
                <a:gd name="connsiteY3" fmla="*/ 198120 h 1013460"/>
                <a:gd name="connsiteX4" fmla="*/ 1684020 w 2118360"/>
                <a:gd name="connsiteY4" fmla="*/ 769620 h 1013460"/>
                <a:gd name="connsiteX5" fmla="*/ 769620 w 2118360"/>
                <a:gd name="connsiteY5" fmla="*/ 1013460 h 1013460"/>
                <a:gd name="connsiteX6" fmla="*/ 243840 w 2118360"/>
                <a:gd name="connsiteY6" fmla="*/ 769620 h 1013460"/>
                <a:gd name="connsiteX7" fmla="*/ 0 w 2118360"/>
                <a:gd name="connsiteY7" fmla="*/ 31242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8360" h="1013460">
                  <a:moveTo>
                    <a:pt x="0" y="312420"/>
                  </a:moveTo>
                  <a:lnTo>
                    <a:pt x="0" y="312420"/>
                  </a:lnTo>
                  <a:lnTo>
                    <a:pt x="830580" y="0"/>
                  </a:lnTo>
                  <a:lnTo>
                    <a:pt x="2118360" y="198120"/>
                  </a:lnTo>
                  <a:lnTo>
                    <a:pt x="1684020" y="769620"/>
                  </a:lnTo>
                  <a:lnTo>
                    <a:pt x="769620" y="1013460"/>
                  </a:lnTo>
                  <a:lnTo>
                    <a:pt x="243840" y="769620"/>
                  </a:lnTo>
                  <a:lnTo>
                    <a:pt x="0" y="31242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400" dirty="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保全費</a:t>
              </a: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5376" y="5519484"/>
              <a:ext cx="1205778" cy="2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b="1" noProof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水面下のコスト</a:t>
              </a:r>
              <a:endPara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9803" y="5238538"/>
              <a:ext cx="13452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b="1" noProof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見えているコスト</a:t>
              </a:r>
              <a:endParaRPr kumimoji="1" lang="ja-JP" altLang="en-US" sz="12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</p:grpSp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70" y="1755426"/>
            <a:ext cx="2751933" cy="2308897"/>
          </a:xfrm>
          <a:prstGeom prst="rect">
            <a:avLst/>
          </a:prstGeom>
        </p:spPr>
      </p:pic>
      <p:sp>
        <p:nvSpPr>
          <p:cNvPr id="108" name="テキスト ボックス 107"/>
          <p:cNvSpPr txBox="1"/>
          <p:nvPr/>
        </p:nvSpPr>
        <p:spPr>
          <a:xfrm>
            <a:off x="408156" y="1473059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のライフサイクルコストイメージ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662774" y="1850174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建物は竣工～解体までに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建設費の約</a:t>
            </a:r>
            <a:r>
              <a:rPr lang="en-US" altLang="ja-JP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倍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の費用がかかる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十字形 12"/>
          <p:cNvSpPr/>
          <p:nvPr/>
        </p:nvSpPr>
        <p:spPr>
          <a:xfrm>
            <a:off x="3510120" y="2595412"/>
            <a:ext cx="292892" cy="292892"/>
          </a:xfrm>
          <a:prstGeom prst="plus">
            <a:avLst>
              <a:gd name="adj" fmla="val 4126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579269" y="3034946"/>
            <a:ext cx="192547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２４時間</a:t>
            </a:r>
            <a:r>
              <a:rPr lang="en-US" altLang="ja-JP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365</a:t>
            </a: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日安定・効率的</a:t>
            </a:r>
            <a:endParaRPr lang="en-US" altLang="ja-JP" sz="1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u="sng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エネルギー需給の質</a:t>
            </a:r>
            <a:endParaRPr lang="en-US" altLang="ja-JP" sz="1600" b="1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just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　　　　　を向上させたい</a:t>
            </a: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4" name="グループ化 13"/>
          <p:cNvGrpSpPr/>
          <p:nvPr/>
        </p:nvGrpSpPr>
        <p:grpSpPr>
          <a:xfrm>
            <a:off x="9395288" y="1667329"/>
            <a:ext cx="3855720" cy="1217695"/>
            <a:chOff x="9265921" y="1045445"/>
            <a:chExt cx="3855720" cy="1217695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9325179" y="1118970"/>
              <a:ext cx="3738767" cy="1071746"/>
              <a:chOff x="9325179" y="1118970"/>
              <a:chExt cx="3738767" cy="1071746"/>
            </a:xfrm>
          </p:grpSpPr>
          <p:sp>
            <p:nvSpPr>
              <p:cNvPr id="35" name="テキスト ボックス 34"/>
              <p:cNvSpPr txBox="1"/>
              <p:nvPr/>
            </p:nvSpPr>
            <p:spPr>
              <a:xfrm>
                <a:off x="9325179" y="1126651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原材料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9325179" y="1737568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製品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0091587" y="1127119"/>
                <a:ext cx="500281" cy="1062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108000" rIns="0" rtlCol="0" anchor="ctr">
                <a:noAutofit/>
              </a:bodyPr>
              <a:lstStyle/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生産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生産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>
                  <a:lnSpc>
                    <a:spcPts val="11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工程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flipH="1">
                <a:off x="10638998" y="1128402"/>
                <a:ext cx="665004" cy="461919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エネルギ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11366216" y="1118970"/>
                <a:ext cx="1011666" cy="461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ユーティリティ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0680151" y="1821827"/>
                <a:ext cx="686065" cy="368889"/>
              </a:xfrm>
              <a:prstGeom prst="homePlate">
                <a:avLst/>
              </a:prstGeom>
              <a:solidFill>
                <a:srgbClr val="CC6600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排水 ゴミ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11366216" y="1801849"/>
                <a:ext cx="1011665" cy="368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処理設備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11040307" y="1497829"/>
                <a:ext cx="788980" cy="341241"/>
              </a:xfrm>
              <a:prstGeom prst="roundRect">
                <a:avLst>
                  <a:gd name="adj" fmla="val 3625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lIns="0" rIns="0" bIns="0" rtlCol="0" anchor="ctr">
                <a:noAutofit/>
              </a:bodyPr>
              <a:lstStyle/>
              <a:p>
                <a:pPr algn="ctr">
                  <a:lnSpc>
                    <a:spcPts val="1100"/>
                  </a:lnSpc>
                </a:pPr>
                <a:r>
                  <a:rPr lang="ja-JP" altLang="en-US" sz="105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熱水回収</a:t>
                </a:r>
                <a:endParaRPr lang="en-US" altLang="ja-JP" sz="105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100"/>
                  </a:lnSpc>
                </a:pPr>
                <a:r>
                  <a:rPr lang="ja-JP" altLang="en-US" sz="105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リサイクル</a:t>
                </a:r>
                <a:endParaRPr lang="en-US" altLang="ja-JP" sz="105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 flipH="1">
                <a:off x="12440096" y="1131951"/>
                <a:ext cx="623850" cy="461919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電気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ガス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solidFill>
                      <a:schemeClr val="bg1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水</a:t>
                </a:r>
                <a:endParaRPr lang="en-US" altLang="ja-JP" sz="1100" kern="0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12440096" y="1801848"/>
                <a:ext cx="623850" cy="368889"/>
              </a:xfrm>
              <a:prstGeom prst="homePlate">
                <a:avLst/>
              </a:prstGeom>
              <a:solidFill>
                <a:srgbClr val="F9DB7F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排水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ja-JP" altLang="en-US" sz="1100" kern="0" dirty="0"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廃棄物</a:t>
                </a:r>
                <a:endParaRPr lang="en-US" altLang="ja-JP" sz="1100" kern="0" dirty="0"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8" name="曲折矢印 7"/>
              <p:cNvSpPr/>
              <p:nvPr/>
            </p:nvSpPr>
            <p:spPr>
              <a:xfrm>
                <a:off x="9787896" y="1200331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曲折矢印 49"/>
              <p:cNvSpPr/>
              <p:nvPr/>
            </p:nvSpPr>
            <p:spPr>
              <a:xfrm flipH="1" flipV="1">
                <a:off x="9758274" y="1852067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265921" y="1045445"/>
              <a:ext cx="3855720" cy="1217695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4755055" y="1472119"/>
            <a:ext cx="1656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200" b="1" kern="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6249661" y="3019025"/>
            <a:ext cx="19254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lang="ja-JP" altLang="en-US" sz="1200" b="1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の範囲</a:t>
            </a:r>
            <a:endParaRPr lang="en-US" altLang="ja-JP" sz="1200" b="1" dirty="0"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</a:t>
            </a:r>
            <a:r>
              <a:rPr lang="ja-JP" altLang="en-US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会社によって異なる</a:t>
            </a:r>
            <a:r>
              <a:rPr lang="en-US" altLang="ja-JP" sz="1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endParaRPr lang="en-US" altLang="ja-JP" sz="1400" u="sng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2001415" y="2128661"/>
            <a:ext cx="696807" cy="341241"/>
          </a:xfrm>
          <a:prstGeom prst="roundRect">
            <a:avLst>
              <a:gd name="adj" fmla="val 36257"/>
            </a:avLst>
          </a:prstGeom>
          <a:solidFill>
            <a:srgbClr val="0099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1100"/>
              </a:lnSpc>
            </a:pPr>
            <a:r>
              <a:rPr lang="ja-JP" altLang="en-US" sz="1050" kern="0" dirty="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環境影響</a:t>
            </a:r>
            <a:endParaRPr lang="en-US" altLang="ja-JP" sz="1050" kern="0" dirty="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53" y="1756843"/>
            <a:ext cx="3865199" cy="1225402"/>
          </a:xfrm>
          <a:prstGeom prst="rect">
            <a:avLst/>
          </a:prstGeom>
        </p:spPr>
      </p:pic>
      <p:sp>
        <p:nvSpPr>
          <p:cNvPr id="16" name="角丸四角形 15"/>
          <p:cNvSpPr/>
          <p:nvPr/>
        </p:nvSpPr>
        <p:spPr>
          <a:xfrm>
            <a:off x="6202599" y="1751215"/>
            <a:ext cx="1971677" cy="1214414"/>
          </a:xfrm>
          <a:prstGeom prst="roundRect">
            <a:avLst>
              <a:gd name="adj" fmla="val 9137"/>
            </a:avLst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09122"/>
              </p:ext>
            </p:extLst>
          </p:nvPr>
        </p:nvGraphicFramePr>
        <p:xfrm>
          <a:off x="4886109" y="3577860"/>
          <a:ext cx="3848856" cy="1854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目　的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活　動</a:t>
                      </a:r>
                    </a:p>
                  </a:txBody>
                  <a:tcPr anchor="ctr">
                    <a:solidFill>
                      <a:srgbClr val="DC0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信頼性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エネルギーインフラの安定供給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効率性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b="1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更新・</a:t>
                      </a:r>
                      <a:r>
                        <a:rPr kumimoji="1" lang="ja-JP" altLang="en-US" sz="1400" u="sng" dirty="0">
                          <a:solidFill>
                            <a:srgbClr val="DC00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保全費・エネルギー費の削減</a:t>
                      </a:r>
                      <a:endParaRPr kumimoji="1" lang="en-US" altLang="ja-JP" sz="1400" u="sng" dirty="0">
                        <a:solidFill>
                          <a:srgbClr val="DC00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189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安全性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防災対策・安全衛生遵守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368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快適性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建物利用度の向上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1" name="テキスト ボックス 60"/>
          <p:cNvSpPr txBox="1"/>
          <p:nvPr/>
        </p:nvSpPr>
        <p:spPr>
          <a:xfrm>
            <a:off x="6411603" y="433913"/>
            <a:ext cx="2742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＊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：ファシリティーマネージメント</a:t>
            </a:r>
          </a:p>
        </p:txBody>
      </p:sp>
      <p:sp>
        <p:nvSpPr>
          <p:cNvPr id="20" name="下矢印 19"/>
          <p:cNvSpPr/>
          <p:nvPr/>
        </p:nvSpPr>
        <p:spPr>
          <a:xfrm>
            <a:off x="7018452" y="3348240"/>
            <a:ext cx="387894" cy="213654"/>
          </a:xfrm>
          <a:prstGeom prst="downArrow">
            <a:avLst>
              <a:gd name="adj1" fmla="val 59822"/>
              <a:gd name="adj2" fmla="val 50000"/>
            </a:avLst>
          </a:prstGeom>
          <a:solidFill>
            <a:srgbClr val="FF43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正方形/長方形 53"/>
          <p:cNvSpPr/>
          <p:nvPr/>
        </p:nvSpPr>
        <p:spPr>
          <a:xfrm>
            <a:off x="256288" y="1429762"/>
            <a:ext cx="4163098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、保全計画の見える化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C3DAB6-DD13-4CFC-9E32-E4E5F86AAD51}"/>
              </a:ext>
            </a:extLst>
          </p:cNvPr>
          <p:cNvSpPr txBox="1"/>
          <p:nvPr/>
        </p:nvSpPr>
        <p:spPr>
          <a:xfrm>
            <a:off x="281704" y="706891"/>
            <a:ext cx="80249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現在の必要投資を明らかにして、投資平準化・管理水準の見直しを検討 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ja-JP" altLang="en-US" sz="15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最適</a:t>
            </a:r>
            <a:r>
              <a:rPr kumimoji="1" lang="ja-JP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な方策を</a:t>
            </a:r>
            <a:r>
              <a:rPr kumimoji="1" lang="ja-JP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実施</a:t>
            </a:r>
            <a:endParaRPr kumimoji="1" lang="ja-JP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18" name="正方形/長方形 117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寿命の見定めと保全コスト＋更新費の定量化 ⇒ 方策毎の</a:t>
            </a:r>
            <a:r>
              <a:rPr lang="en-US" altLang="ja-JP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LCC</a:t>
            </a: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比較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56287" y="1084289"/>
            <a:ext cx="2512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保全費低減事例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正方形/長方形 66"/>
          <p:cNvSpPr/>
          <p:nvPr/>
        </p:nvSpPr>
        <p:spPr>
          <a:xfrm>
            <a:off x="4603797" y="1429762"/>
            <a:ext cx="4272326" cy="41801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3796" y="1084289"/>
            <a:ext cx="201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10" name="グループ化 9"/>
          <p:cNvGrpSpPr/>
          <p:nvPr/>
        </p:nvGrpSpPr>
        <p:grpSpPr>
          <a:xfrm>
            <a:off x="9383784" y="3257659"/>
            <a:ext cx="3932155" cy="3299537"/>
            <a:chOff x="-6199803" y="4604159"/>
            <a:chExt cx="3932155" cy="3299537"/>
          </a:xfrm>
        </p:grpSpPr>
        <p:sp>
          <p:nvSpPr>
            <p:cNvPr id="100" name="正方形/長方形 99"/>
            <p:cNvSpPr/>
            <p:nvPr/>
          </p:nvSpPr>
          <p:spPr>
            <a:xfrm>
              <a:off x="-6159286" y="5542374"/>
              <a:ext cx="3891638" cy="2361322"/>
            </a:xfrm>
            <a:prstGeom prst="rect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74000">
                  <a:schemeClr val="accent4">
                    <a:lumMod val="60000"/>
                    <a:lumOff val="40000"/>
                  </a:schemeClr>
                </a:gs>
                <a:gs pos="100000">
                  <a:schemeClr val="accent5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101" name="正方形/長方形 100"/>
            <p:cNvSpPr/>
            <p:nvPr/>
          </p:nvSpPr>
          <p:spPr>
            <a:xfrm>
              <a:off x="-6161543" y="4604159"/>
              <a:ext cx="3891638" cy="3286794"/>
            </a:xfrm>
            <a:prstGeom prst="rect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  <p:sp>
          <p:nvSpPr>
            <p:cNvPr id="102" name="フリーフォーム 101"/>
            <p:cNvSpPr/>
            <p:nvPr/>
          </p:nvSpPr>
          <p:spPr>
            <a:xfrm>
              <a:off x="-4944589" y="4882717"/>
              <a:ext cx="1885950" cy="659657"/>
            </a:xfrm>
            <a:custGeom>
              <a:avLst/>
              <a:gdLst>
                <a:gd name="connsiteX0" fmla="*/ 0 w 1885950"/>
                <a:gd name="connsiteY0" fmla="*/ 762000 h 781050"/>
                <a:gd name="connsiteX1" fmla="*/ 295275 w 1885950"/>
                <a:gd name="connsiteY1" fmla="*/ 371475 h 781050"/>
                <a:gd name="connsiteX2" fmla="*/ 866775 w 1885950"/>
                <a:gd name="connsiteY2" fmla="*/ 0 h 781050"/>
                <a:gd name="connsiteX3" fmla="*/ 1114425 w 1885950"/>
                <a:gd name="connsiteY3" fmla="*/ 304800 h 781050"/>
                <a:gd name="connsiteX4" fmla="*/ 1543050 w 1885950"/>
                <a:gd name="connsiteY4" fmla="*/ 428625 h 781050"/>
                <a:gd name="connsiteX5" fmla="*/ 1885950 w 1885950"/>
                <a:gd name="connsiteY5" fmla="*/ 781050 h 781050"/>
                <a:gd name="connsiteX6" fmla="*/ 0 w 1885950"/>
                <a:gd name="connsiteY6" fmla="*/ 762000 h 781050"/>
                <a:gd name="connsiteX0" fmla="*/ 0 w 1885950"/>
                <a:gd name="connsiteY0" fmla="*/ 762000 h 773430"/>
                <a:gd name="connsiteX1" fmla="*/ 295275 w 1885950"/>
                <a:gd name="connsiteY1" fmla="*/ 371475 h 773430"/>
                <a:gd name="connsiteX2" fmla="*/ 866775 w 1885950"/>
                <a:gd name="connsiteY2" fmla="*/ 0 h 773430"/>
                <a:gd name="connsiteX3" fmla="*/ 1114425 w 1885950"/>
                <a:gd name="connsiteY3" fmla="*/ 304800 h 773430"/>
                <a:gd name="connsiteX4" fmla="*/ 1543050 w 1885950"/>
                <a:gd name="connsiteY4" fmla="*/ 428625 h 773430"/>
                <a:gd name="connsiteX5" fmla="*/ 1885950 w 1885950"/>
                <a:gd name="connsiteY5" fmla="*/ 773430 h 773430"/>
                <a:gd name="connsiteX6" fmla="*/ 0 w 1885950"/>
                <a:gd name="connsiteY6" fmla="*/ 762000 h 773430"/>
                <a:gd name="connsiteX0" fmla="*/ 0 w 1885950"/>
                <a:gd name="connsiteY0" fmla="*/ 762000 h 762000"/>
                <a:gd name="connsiteX1" fmla="*/ 295275 w 1885950"/>
                <a:gd name="connsiteY1" fmla="*/ 371475 h 762000"/>
                <a:gd name="connsiteX2" fmla="*/ 866775 w 1885950"/>
                <a:gd name="connsiteY2" fmla="*/ 0 h 762000"/>
                <a:gd name="connsiteX3" fmla="*/ 1114425 w 1885950"/>
                <a:gd name="connsiteY3" fmla="*/ 304800 h 762000"/>
                <a:gd name="connsiteX4" fmla="*/ 1543050 w 1885950"/>
                <a:gd name="connsiteY4" fmla="*/ 428625 h 762000"/>
                <a:gd name="connsiteX5" fmla="*/ 1885950 w 1885950"/>
                <a:gd name="connsiteY5" fmla="*/ 758190 h 762000"/>
                <a:gd name="connsiteX6" fmla="*/ 0 w 1885950"/>
                <a:gd name="connsiteY6" fmla="*/ 762000 h 762000"/>
                <a:gd name="connsiteX0" fmla="*/ 0 w 1885950"/>
                <a:gd name="connsiteY0" fmla="*/ 762000 h 765810"/>
                <a:gd name="connsiteX1" fmla="*/ 295275 w 1885950"/>
                <a:gd name="connsiteY1" fmla="*/ 371475 h 765810"/>
                <a:gd name="connsiteX2" fmla="*/ 866775 w 1885950"/>
                <a:gd name="connsiteY2" fmla="*/ 0 h 765810"/>
                <a:gd name="connsiteX3" fmla="*/ 1114425 w 1885950"/>
                <a:gd name="connsiteY3" fmla="*/ 304800 h 765810"/>
                <a:gd name="connsiteX4" fmla="*/ 1543050 w 1885950"/>
                <a:gd name="connsiteY4" fmla="*/ 428625 h 765810"/>
                <a:gd name="connsiteX5" fmla="*/ 1885950 w 1885950"/>
                <a:gd name="connsiteY5" fmla="*/ 765810 h 765810"/>
                <a:gd name="connsiteX6" fmla="*/ 0 w 1885950"/>
                <a:gd name="connsiteY6" fmla="*/ 762000 h 76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5950" h="765810">
                  <a:moveTo>
                    <a:pt x="0" y="762000"/>
                  </a:moveTo>
                  <a:lnTo>
                    <a:pt x="295275" y="371475"/>
                  </a:lnTo>
                  <a:lnTo>
                    <a:pt x="866775" y="0"/>
                  </a:lnTo>
                  <a:lnTo>
                    <a:pt x="1114425" y="304800"/>
                  </a:lnTo>
                  <a:lnTo>
                    <a:pt x="1543050" y="428625"/>
                  </a:lnTo>
                  <a:lnTo>
                    <a:pt x="1885950" y="765810"/>
                  </a:lnTo>
                  <a:lnTo>
                    <a:pt x="0" y="76200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24000" bIns="108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建設費</a:t>
              </a:r>
              <a:endParaRPr kumimoji="1" lang="en-US" altLang="ja-JP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(</a:t>
              </a:r>
              <a:r>
                <a:rPr kumimoji="1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償却費</a:t>
              </a:r>
              <a:r>
                <a:rPr kumimoji="1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)</a:t>
              </a:r>
              <a:endParaRPr kumimoji="1" lang="ja-JP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sp>
          <p:nvSpPr>
            <p:cNvPr id="103" name="フリーフォーム 102"/>
            <p:cNvSpPr/>
            <p:nvPr/>
          </p:nvSpPr>
          <p:spPr>
            <a:xfrm>
              <a:off x="-5346544" y="5574760"/>
              <a:ext cx="1219200" cy="1315803"/>
            </a:xfrm>
            <a:custGeom>
              <a:avLst/>
              <a:gdLst>
                <a:gd name="connsiteX0" fmla="*/ 381000 w 1219200"/>
                <a:gd name="connsiteY0" fmla="*/ 0 h 1524000"/>
                <a:gd name="connsiteX1" fmla="*/ 1219200 w 1219200"/>
                <a:gd name="connsiteY1" fmla="*/ 0 h 1524000"/>
                <a:gd name="connsiteX2" fmla="*/ 1028700 w 1219200"/>
                <a:gd name="connsiteY2" fmla="*/ 1173480 h 1524000"/>
                <a:gd name="connsiteX3" fmla="*/ 220980 w 1219200"/>
                <a:gd name="connsiteY3" fmla="*/ 1524000 h 1524000"/>
                <a:gd name="connsiteX4" fmla="*/ 0 w 1219200"/>
                <a:gd name="connsiteY4" fmla="*/ 655320 h 1524000"/>
                <a:gd name="connsiteX5" fmla="*/ 381000 w 1219200"/>
                <a:gd name="connsiteY5" fmla="*/ 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" h="1524000">
                  <a:moveTo>
                    <a:pt x="381000" y="0"/>
                  </a:moveTo>
                  <a:lnTo>
                    <a:pt x="1219200" y="0"/>
                  </a:lnTo>
                  <a:lnTo>
                    <a:pt x="1028700" y="1173480"/>
                  </a:lnTo>
                  <a:lnTo>
                    <a:pt x="220980" y="1524000"/>
                  </a:lnTo>
                  <a:lnTo>
                    <a:pt x="0" y="65532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99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エネルギ費</a:t>
              </a:r>
            </a:p>
          </p:txBody>
        </p:sp>
        <p:sp>
          <p:nvSpPr>
            <p:cNvPr id="104" name="フリーフォーム 103"/>
            <p:cNvSpPr/>
            <p:nvPr/>
          </p:nvSpPr>
          <p:spPr>
            <a:xfrm>
              <a:off x="-4287364" y="5574760"/>
              <a:ext cx="1470660" cy="1203960"/>
            </a:xfrm>
            <a:custGeom>
              <a:avLst/>
              <a:gdLst>
                <a:gd name="connsiteX0" fmla="*/ 182880 w 1463040"/>
                <a:gd name="connsiteY0" fmla="*/ 0 h 1394460"/>
                <a:gd name="connsiteX1" fmla="*/ 1249680 w 1463040"/>
                <a:gd name="connsiteY1" fmla="*/ 0 h 1394460"/>
                <a:gd name="connsiteX2" fmla="*/ 1463040 w 1463040"/>
                <a:gd name="connsiteY2" fmla="*/ 129540 h 1394460"/>
                <a:gd name="connsiteX3" fmla="*/ 1424940 w 1463040"/>
                <a:gd name="connsiteY3" fmla="*/ 754380 h 1394460"/>
                <a:gd name="connsiteX4" fmla="*/ 1287780 w 1463040"/>
                <a:gd name="connsiteY4" fmla="*/ 1394460 h 1394460"/>
                <a:gd name="connsiteX5" fmla="*/ 0 w 1463040"/>
                <a:gd name="connsiteY5" fmla="*/ 1165860 h 1394460"/>
                <a:gd name="connsiteX6" fmla="*/ 182880 w 1463040"/>
                <a:gd name="connsiteY6" fmla="*/ 0 h 1394460"/>
                <a:gd name="connsiteX0" fmla="*/ 198120 w 1478280"/>
                <a:gd name="connsiteY0" fmla="*/ 0 h 1394460"/>
                <a:gd name="connsiteX1" fmla="*/ 1264920 w 1478280"/>
                <a:gd name="connsiteY1" fmla="*/ 0 h 1394460"/>
                <a:gd name="connsiteX2" fmla="*/ 1478280 w 1478280"/>
                <a:gd name="connsiteY2" fmla="*/ 129540 h 1394460"/>
                <a:gd name="connsiteX3" fmla="*/ 1440180 w 1478280"/>
                <a:gd name="connsiteY3" fmla="*/ 754380 h 1394460"/>
                <a:gd name="connsiteX4" fmla="*/ 1303020 w 1478280"/>
                <a:gd name="connsiteY4" fmla="*/ 1394460 h 1394460"/>
                <a:gd name="connsiteX5" fmla="*/ 0 w 1478280"/>
                <a:gd name="connsiteY5" fmla="*/ 1165861 h 1394460"/>
                <a:gd name="connsiteX6" fmla="*/ 198120 w 1478280"/>
                <a:gd name="connsiteY6" fmla="*/ 0 h 1394460"/>
                <a:gd name="connsiteX0" fmla="*/ 190500 w 1470660"/>
                <a:gd name="connsiteY0" fmla="*/ 0 h 1394460"/>
                <a:gd name="connsiteX1" fmla="*/ 1257300 w 1470660"/>
                <a:gd name="connsiteY1" fmla="*/ 0 h 1394460"/>
                <a:gd name="connsiteX2" fmla="*/ 1470660 w 1470660"/>
                <a:gd name="connsiteY2" fmla="*/ 129540 h 1394460"/>
                <a:gd name="connsiteX3" fmla="*/ 1432560 w 1470660"/>
                <a:gd name="connsiteY3" fmla="*/ 754380 h 1394460"/>
                <a:gd name="connsiteX4" fmla="*/ 1295400 w 1470660"/>
                <a:gd name="connsiteY4" fmla="*/ 1394460 h 1394460"/>
                <a:gd name="connsiteX5" fmla="*/ 0 w 1470660"/>
                <a:gd name="connsiteY5" fmla="*/ 1165861 h 1394460"/>
                <a:gd name="connsiteX6" fmla="*/ 190500 w 1470660"/>
                <a:gd name="connsiteY6" fmla="*/ 0 h 139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0660" h="1394460">
                  <a:moveTo>
                    <a:pt x="190500" y="0"/>
                  </a:moveTo>
                  <a:lnTo>
                    <a:pt x="1257300" y="0"/>
                  </a:lnTo>
                  <a:lnTo>
                    <a:pt x="1470660" y="129540"/>
                  </a:lnTo>
                  <a:lnTo>
                    <a:pt x="1432560" y="754380"/>
                  </a:lnTo>
                  <a:lnTo>
                    <a:pt x="1295400" y="1394460"/>
                  </a:lnTo>
                  <a:lnTo>
                    <a:pt x="0" y="1165861"/>
                  </a:lnTo>
                  <a:lnTo>
                    <a:pt x="19050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修繕費</a:t>
              </a:r>
            </a:p>
          </p:txBody>
        </p:sp>
        <p:sp>
          <p:nvSpPr>
            <p:cNvPr id="105" name="フリーフォーム 104"/>
            <p:cNvSpPr/>
            <p:nvPr/>
          </p:nvSpPr>
          <p:spPr>
            <a:xfrm>
              <a:off x="-5117944" y="6603460"/>
              <a:ext cx="2118360" cy="1013460"/>
            </a:xfrm>
            <a:custGeom>
              <a:avLst/>
              <a:gdLst>
                <a:gd name="connsiteX0" fmla="*/ 0 w 2118360"/>
                <a:gd name="connsiteY0" fmla="*/ 312420 h 1013460"/>
                <a:gd name="connsiteX1" fmla="*/ 0 w 2118360"/>
                <a:gd name="connsiteY1" fmla="*/ 312420 h 1013460"/>
                <a:gd name="connsiteX2" fmla="*/ 830580 w 2118360"/>
                <a:gd name="connsiteY2" fmla="*/ 0 h 1013460"/>
                <a:gd name="connsiteX3" fmla="*/ 2118360 w 2118360"/>
                <a:gd name="connsiteY3" fmla="*/ 198120 h 1013460"/>
                <a:gd name="connsiteX4" fmla="*/ 1684020 w 2118360"/>
                <a:gd name="connsiteY4" fmla="*/ 769620 h 1013460"/>
                <a:gd name="connsiteX5" fmla="*/ 769620 w 2118360"/>
                <a:gd name="connsiteY5" fmla="*/ 1013460 h 1013460"/>
                <a:gd name="connsiteX6" fmla="*/ 243840 w 2118360"/>
                <a:gd name="connsiteY6" fmla="*/ 769620 h 1013460"/>
                <a:gd name="connsiteX7" fmla="*/ 0 w 2118360"/>
                <a:gd name="connsiteY7" fmla="*/ 312420 h 101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8360" h="1013460">
                  <a:moveTo>
                    <a:pt x="0" y="312420"/>
                  </a:moveTo>
                  <a:lnTo>
                    <a:pt x="0" y="312420"/>
                  </a:lnTo>
                  <a:lnTo>
                    <a:pt x="830580" y="0"/>
                  </a:lnTo>
                  <a:lnTo>
                    <a:pt x="2118360" y="198120"/>
                  </a:lnTo>
                  <a:lnTo>
                    <a:pt x="1684020" y="769620"/>
                  </a:lnTo>
                  <a:lnTo>
                    <a:pt x="769620" y="1013460"/>
                  </a:lnTo>
                  <a:lnTo>
                    <a:pt x="243840" y="769620"/>
                  </a:lnTo>
                  <a:lnTo>
                    <a:pt x="0" y="31242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保全費</a:t>
              </a:r>
            </a:p>
          </p:txBody>
        </p: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5376" y="5519484"/>
              <a:ext cx="1205778" cy="287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水面下のコスト</a:t>
              </a:r>
            </a:p>
          </p:txBody>
        </p: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-6199803" y="5238538"/>
              <a:ext cx="134524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見えているコスト</a:t>
              </a: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9395288" y="1667329"/>
            <a:ext cx="3855720" cy="1217695"/>
            <a:chOff x="9265921" y="1045445"/>
            <a:chExt cx="3855720" cy="1217695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9325179" y="1118970"/>
              <a:ext cx="3738767" cy="1071746"/>
              <a:chOff x="9325179" y="1118970"/>
              <a:chExt cx="3738767" cy="1071746"/>
            </a:xfrm>
          </p:grpSpPr>
          <p:sp>
            <p:nvSpPr>
              <p:cNvPr id="35" name="テキスト ボックス 34"/>
              <p:cNvSpPr txBox="1"/>
              <p:nvPr/>
            </p:nvSpPr>
            <p:spPr>
              <a:xfrm>
                <a:off x="9325179" y="1126651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原材料</a:t>
                </a:r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9325179" y="1737568"/>
                <a:ext cx="531414" cy="4444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製品</a:t>
                </a:r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10091587" y="1127119"/>
                <a:ext cx="500281" cy="10623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108000" rIns="0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生産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生産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工程</a:t>
                </a:r>
              </a:p>
            </p:txBody>
          </p:sp>
          <p:sp>
            <p:nvSpPr>
              <p:cNvPr id="39" name="テキスト ボックス 38"/>
              <p:cNvSpPr txBox="1"/>
              <p:nvPr/>
            </p:nvSpPr>
            <p:spPr>
              <a:xfrm flipH="1">
                <a:off x="10638998" y="1128402"/>
                <a:ext cx="665004" cy="461919"/>
              </a:xfrm>
              <a:prstGeom prst="homePlat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エネルギ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0" name="テキスト ボックス 39"/>
              <p:cNvSpPr txBox="1"/>
              <p:nvPr/>
            </p:nvSpPr>
            <p:spPr>
              <a:xfrm>
                <a:off x="11366216" y="1118970"/>
                <a:ext cx="1011666" cy="4619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ユーティリティ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1" name="テキスト ボックス 40"/>
              <p:cNvSpPr txBox="1"/>
              <p:nvPr/>
            </p:nvSpPr>
            <p:spPr>
              <a:xfrm>
                <a:off x="10680151" y="1821827"/>
                <a:ext cx="686065" cy="368889"/>
              </a:xfrm>
              <a:prstGeom prst="homePlate">
                <a:avLst/>
              </a:prstGeom>
              <a:solidFill>
                <a:srgbClr val="CC6600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排水 ゴミ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3" name="テキスト ボックス 42"/>
              <p:cNvSpPr txBox="1"/>
              <p:nvPr/>
            </p:nvSpPr>
            <p:spPr>
              <a:xfrm>
                <a:off x="11366216" y="1801849"/>
                <a:ext cx="1011665" cy="3688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処理設備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11040307" y="1497829"/>
                <a:ext cx="788980" cy="341241"/>
              </a:xfrm>
              <a:prstGeom prst="roundRect">
                <a:avLst>
                  <a:gd name="adj" fmla="val 36257"/>
                </a:avLst>
              </a:prstGeom>
              <a:solidFill>
                <a:srgbClr val="92D050"/>
              </a:solidFill>
              <a:ln>
                <a:noFill/>
              </a:ln>
            </p:spPr>
            <p:txBody>
              <a:bodyPr wrap="square" l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熱水回収</a:t>
                </a:r>
                <a:endParaRPr kumimoji="1" lang="en-US" altLang="ja-JP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リサイクル</a:t>
                </a:r>
                <a:endParaRPr kumimoji="1" lang="en-US" altLang="ja-JP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5" name="テキスト ボックス 44"/>
              <p:cNvSpPr txBox="1"/>
              <p:nvPr/>
            </p:nvSpPr>
            <p:spPr>
              <a:xfrm flipH="1">
                <a:off x="12440096" y="1131951"/>
                <a:ext cx="623850" cy="461919"/>
              </a:xfrm>
              <a:prstGeom prst="homePlate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電気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ガス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水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46" name="テキスト ボックス 45"/>
              <p:cNvSpPr txBox="1"/>
              <p:nvPr/>
            </p:nvSpPr>
            <p:spPr>
              <a:xfrm>
                <a:off x="12440096" y="1801848"/>
                <a:ext cx="623850" cy="368889"/>
              </a:xfrm>
              <a:prstGeom prst="homePlate">
                <a:avLst/>
              </a:prstGeom>
              <a:solidFill>
                <a:srgbClr val="F9DB7F"/>
              </a:solidFill>
              <a:ln>
                <a:noFill/>
              </a:ln>
            </p:spPr>
            <p:txBody>
              <a:bodyPr wrap="square" lIns="0" r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排水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ja-JP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  <a:cs typeface="+mn-cs"/>
                  </a:rPr>
                  <a:t>廃棄物</a:t>
                </a:r>
                <a:endParaRPr kumimoji="1" lang="en-US" altLang="ja-JP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endParaRPr>
              </a:p>
            </p:txBody>
          </p:sp>
          <p:sp>
            <p:nvSpPr>
              <p:cNvPr id="8" name="曲折矢印 7"/>
              <p:cNvSpPr/>
              <p:nvPr/>
            </p:nvSpPr>
            <p:spPr>
              <a:xfrm>
                <a:off x="9787896" y="1200331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endParaRPr>
              </a:p>
            </p:txBody>
          </p:sp>
          <p:sp>
            <p:nvSpPr>
              <p:cNvPr id="50" name="曲折矢印 49"/>
              <p:cNvSpPr/>
              <p:nvPr/>
            </p:nvSpPr>
            <p:spPr>
              <a:xfrm flipH="1" flipV="1">
                <a:off x="9758274" y="1852067"/>
                <a:ext cx="431633" cy="274033"/>
              </a:xfrm>
              <a:prstGeom prst="bentArrow">
                <a:avLst/>
              </a:prstGeom>
              <a:solidFill>
                <a:srgbClr val="3B81E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eiryo UI"/>
                  <a:ea typeface="Meiryo UI"/>
                  <a:cs typeface="+mn-cs"/>
                </a:endParaRPr>
              </a:p>
            </p:txBody>
          </p:sp>
        </p:grpSp>
        <p:sp>
          <p:nvSpPr>
            <p:cNvPr id="11" name="正方形/長方形 10"/>
            <p:cNvSpPr/>
            <p:nvPr/>
          </p:nvSpPr>
          <p:spPr>
            <a:xfrm>
              <a:off x="9265921" y="1045445"/>
              <a:ext cx="3855720" cy="1217695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/>
                <a:ea typeface="Meiryo UI"/>
                <a:cs typeface="+mn-cs"/>
              </a:endParaRPr>
            </a:p>
          </p:txBody>
        </p:sp>
      </p:grpSp>
      <p:sp>
        <p:nvSpPr>
          <p:cNvPr id="55" name="テキスト ボックス 54"/>
          <p:cNvSpPr txBox="1"/>
          <p:nvPr/>
        </p:nvSpPr>
        <p:spPr>
          <a:xfrm>
            <a:off x="315942" y="1498813"/>
            <a:ext cx="277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例）監視システムの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LCC 30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年想定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12001415" y="2128661"/>
            <a:ext cx="696807" cy="341241"/>
          </a:xfrm>
          <a:prstGeom prst="roundRect">
            <a:avLst>
              <a:gd name="adj" fmla="val 36257"/>
            </a:avLst>
          </a:prstGeom>
          <a:solidFill>
            <a:srgbClr val="009900"/>
          </a:solidFill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環境影響</a:t>
            </a:r>
            <a:endParaRPr kumimoji="1" lang="en-US" altLang="ja-JP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aphicFrame>
        <p:nvGraphicFramePr>
          <p:cNvPr id="18" name="表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572153"/>
              </p:ext>
            </p:extLst>
          </p:nvPr>
        </p:nvGraphicFramePr>
        <p:xfrm>
          <a:off x="426089" y="4464483"/>
          <a:ext cx="3848856" cy="914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84341">
                  <a:extLst>
                    <a:ext uri="{9D8B030D-6E8A-4147-A177-3AD203B41FA5}">
                      <a16:colId xmlns:a16="http://schemas.microsoft.com/office/drawing/2014/main" val="1504514691"/>
                    </a:ext>
                  </a:extLst>
                </a:gridCol>
                <a:gridCol w="2964515">
                  <a:extLst>
                    <a:ext uri="{9D8B030D-6E8A-4147-A177-3AD203B41FA5}">
                      <a16:colId xmlns:a16="http://schemas.microsoft.com/office/drawing/2014/main" val="35224317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課 題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方　策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16300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保全費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低減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内製保全化</a:t>
                      </a:r>
                      <a:endParaRPr kumimoji="1" lang="en-US" altLang="ja-JP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561589"/>
                  </a:ext>
                </a:extLst>
              </a:tr>
              <a:tr h="207307"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1400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400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構成機器の汎用品化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643333"/>
                  </a:ext>
                </a:extLst>
              </a:tr>
            </a:tbl>
          </a:graphicData>
        </a:graphic>
      </p:graphicFrame>
      <p:sp>
        <p:nvSpPr>
          <p:cNvPr id="68" name="テキスト ボックス 67"/>
          <p:cNvSpPr txBox="1"/>
          <p:nvPr/>
        </p:nvSpPr>
        <p:spPr>
          <a:xfrm>
            <a:off x="-3659698" y="684915"/>
            <a:ext cx="11485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2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▲</a:t>
            </a:r>
            <a:r>
              <a:rPr lang="en-US" altLang="ja-JP" sz="12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294,700</a:t>
            </a:r>
            <a:r>
              <a:rPr lang="ja-JP" altLang="en-US" sz="12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千円</a:t>
            </a:r>
            <a:endParaRPr lang="en-US" altLang="ja-JP" sz="1200" b="1" dirty="0">
              <a:solidFill>
                <a:prstClr val="black"/>
              </a:solidFill>
              <a:latin typeface="ＭＳ Ｐゴシック" panose="020B0600070205080204" pitchFamily="50" charset="-128"/>
              <a:ea typeface="ＭＳ Ｐゴシック" charset="-128"/>
            </a:endParaRPr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-6445610" y="361540"/>
            <a:ext cx="3329111" cy="318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292929"/>
                  </a:outerShdw>
                </a:effectLst>
              </a14:hiddenEffects>
            </a:ext>
          </a:extLst>
        </p:spPr>
        <p:txBody>
          <a:bodyPr wrap="square" lIns="36000" tIns="36000" rIns="36000" bIns="36000">
            <a:spAutoFit/>
          </a:bodyPr>
          <a:lstStyle>
            <a:lvl1pPr defTabSz="7620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57150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7145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286000" indent="-228600" defTabSz="7620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743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32004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657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4114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ja-JP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FS-</a:t>
            </a:r>
            <a:r>
              <a:rPr lang="ja-JP" altLang="en-US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ＤＥＣＳの優位性</a:t>
            </a:r>
            <a:r>
              <a:rPr lang="en-US" altLang="ja-JP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(</a:t>
            </a:r>
            <a:r>
              <a:rPr lang="ja-JP" altLang="en-US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高棚</a:t>
            </a:r>
            <a:r>
              <a:rPr lang="en-US" altLang="ja-JP" sz="16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)</a:t>
            </a:r>
            <a:endParaRPr lang="ja-JP" altLang="en-US" sz="1600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73" name="Text Box 77"/>
          <p:cNvSpPr txBox="1">
            <a:spLocks noChangeArrowheads="1"/>
          </p:cNvSpPr>
          <p:nvPr/>
        </p:nvSpPr>
        <p:spPr bwMode="auto">
          <a:xfrm>
            <a:off x="-6016183" y="793588"/>
            <a:ext cx="3116263" cy="2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38125" indent="-238125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lnSpc>
                <a:spcPts val="1600"/>
              </a:lnSpc>
              <a:spcBef>
                <a:spcPct val="0"/>
              </a:spcBef>
              <a:buFontTx/>
              <a:buNone/>
            </a:pPr>
            <a:r>
              <a:rPr lang="ja-JP" altLang="en-US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Ｌ</a:t>
            </a:r>
            <a:r>
              <a:rPr lang="en-US" altLang="ja-JP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C</a:t>
            </a:r>
            <a:r>
              <a:rPr lang="ja-JP" altLang="en-US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Ｃの比較（</a:t>
            </a:r>
            <a:r>
              <a:rPr lang="en-US" altLang="ja-JP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30</a:t>
            </a:r>
            <a:r>
              <a:rPr lang="ja-JP" altLang="en-US" sz="1400" dirty="0">
                <a:solidFill>
                  <a:srgbClr val="000000"/>
                </a:solidFill>
                <a:latin typeface="Meiryo UI" pitchFamily="50" charset="-128"/>
                <a:ea typeface="Meiryo UI" pitchFamily="50" charset="-128"/>
                <a:cs typeface="Meiryo UI" pitchFamily="50" charset="-128"/>
              </a:rPr>
              <a:t>年想定）</a:t>
            </a:r>
            <a:endParaRPr lang="en-US" altLang="ja-JP" sz="1400" dirty="0">
              <a:solidFill>
                <a:srgbClr val="000000"/>
              </a:solidFill>
              <a:latin typeface="Meiryo UI" pitchFamily="50" charset="-128"/>
              <a:ea typeface="Meiryo UI" pitchFamily="50" charset="-128"/>
              <a:cs typeface="Meiryo UI" pitchFamily="50" charset="-128"/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-1792898" y="529788"/>
            <a:ext cx="14391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ja-JP" altLang="en-US" sz="10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ﾒｰｶ　</a:t>
            </a:r>
            <a:r>
              <a:rPr lang="en-US" altLang="ja-JP" sz="10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LCC</a:t>
            </a:r>
            <a:r>
              <a:rPr lang="ja-JP" altLang="en-US" sz="10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　</a:t>
            </a:r>
            <a:r>
              <a:rPr lang="en-US" altLang="ja-JP" sz="1000" b="1" dirty="0">
                <a:solidFill>
                  <a:prstClr val="black"/>
                </a:solidFill>
                <a:latin typeface="ＭＳ Ｐゴシック" panose="020B0600070205080204" pitchFamily="50" charset="-128"/>
                <a:ea typeface="ＭＳ Ｐゴシック" charset="-128"/>
              </a:rPr>
              <a:t>471,400</a:t>
            </a:r>
          </a:p>
        </p:txBody>
      </p:sp>
      <p:grpSp>
        <p:nvGrpSpPr>
          <p:cNvPr id="3" name="グループ化 2"/>
          <p:cNvGrpSpPr/>
          <p:nvPr/>
        </p:nvGrpSpPr>
        <p:grpSpPr>
          <a:xfrm>
            <a:off x="-7125315" y="1498813"/>
            <a:ext cx="6771591" cy="4340225"/>
            <a:chOff x="-6769135" y="1118529"/>
            <a:chExt cx="6771591" cy="4340225"/>
          </a:xfrm>
        </p:grpSpPr>
        <p:graphicFrame>
          <p:nvGraphicFramePr>
            <p:cNvPr id="49" name="コンテンツ プレースホルダー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05551554"/>
                </p:ext>
              </p:extLst>
            </p:nvPr>
          </p:nvGraphicFramePr>
          <p:xfrm>
            <a:off x="-6603131" y="1118529"/>
            <a:ext cx="6605587" cy="434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35" name="ワークシート" r:id="rId3" imgW="4809965" imgH="3267203" progId="Excel.Sheet.8">
                    <p:embed/>
                  </p:oleObj>
                </mc:Choice>
                <mc:Fallback>
                  <p:oleObj name="ワークシート" r:id="rId3" imgW="4809965" imgH="3267203" progId="Excel.Sheet.8">
                    <p:embed/>
                    <p:pic>
                      <p:nvPicPr>
                        <p:cNvPr id="4" name="コンテンツ プレースホルダー 3"/>
                        <p:cNvPicPr>
                          <a:picLocks noGrp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6603131" y="1118529"/>
                          <a:ext cx="6605587" cy="4340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2" name="グループ化 51"/>
            <p:cNvGrpSpPr/>
            <p:nvPr/>
          </p:nvGrpSpPr>
          <p:grpSpPr>
            <a:xfrm>
              <a:off x="-6070066" y="4249972"/>
              <a:ext cx="3576377" cy="23840"/>
              <a:chOff x="680703" y="4664968"/>
              <a:chExt cx="3576377" cy="23840"/>
            </a:xfrm>
          </p:grpSpPr>
          <p:cxnSp>
            <p:nvCxnSpPr>
              <p:cNvPr id="56" name="直線コネクタ 55"/>
              <p:cNvCxnSpPr/>
              <p:nvPr/>
            </p:nvCxnSpPr>
            <p:spPr>
              <a:xfrm>
                <a:off x="4149080" y="4664968"/>
                <a:ext cx="108000" cy="8502"/>
              </a:xfrm>
              <a:prstGeom prst="line">
                <a:avLst/>
              </a:prstGeom>
              <a:noFill/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cxnSp>
            <p:nvCxnSpPr>
              <p:cNvPr id="57" name="直線コネクタ 56"/>
              <p:cNvCxnSpPr/>
              <p:nvPr/>
            </p:nvCxnSpPr>
            <p:spPr>
              <a:xfrm flipV="1">
                <a:off x="680703" y="4664968"/>
                <a:ext cx="240525" cy="23840"/>
              </a:xfrm>
              <a:prstGeom prst="line">
                <a:avLst/>
              </a:prstGeom>
              <a:noFill/>
              <a:ln w="508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</p:grpSp>
        <p:sp>
          <p:nvSpPr>
            <p:cNvPr id="60" name="正方形/長方形 59"/>
            <p:cNvSpPr/>
            <p:nvPr/>
          </p:nvSpPr>
          <p:spPr>
            <a:xfrm>
              <a:off x="-2602919" y="1564770"/>
              <a:ext cx="79200" cy="3423053"/>
            </a:xfrm>
            <a:prstGeom prst="rect">
              <a:avLst/>
            </a:prstGeom>
            <a:solidFill>
              <a:srgbClr val="3399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2" name="正方形/長方形 61"/>
            <p:cNvSpPr/>
            <p:nvPr/>
          </p:nvSpPr>
          <p:spPr>
            <a:xfrm>
              <a:off x="-6053969" y="1564770"/>
              <a:ext cx="80010" cy="3423053"/>
            </a:xfrm>
            <a:prstGeom prst="rect">
              <a:avLst/>
            </a:prstGeom>
            <a:solidFill>
              <a:srgbClr val="3399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-5973959" y="2428365"/>
              <a:ext cx="72000" cy="2567875"/>
            </a:xfrm>
            <a:prstGeom prst="rect">
              <a:avLst/>
            </a:prstGeom>
            <a:solidFill>
              <a:srgbClr val="FF5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-812243" y="5171268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（年度）</a:t>
              </a:r>
              <a:endParaRPr lang="ja-JP" altLang="en-US" sz="800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65" name="テキスト ボックス 64"/>
            <p:cNvSpPr txBox="1"/>
            <p:nvPr/>
          </p:nvSpPr>
          <p:spPr>
            <a:xfrm>
              <a:off x="-695086" y="1225636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（累計）</a:t>
              </a:r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-6500875" y="1212936"/>
              <a:ext cx="530915" cy="2308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ja-JP" altLang="en-US" sz="9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（千円）</a:t>
              </a:r>
            </a:p>
          </p:txBody>
        </p:sp>
        <p:sp>
          <p:nvSpPr>
            <p:cNvPr id="75" name="テキスト ボックス 74"/>
            <p:cNvSpPr txBox="1"/>
            <p:nvPr/>
          </p:nvSpPr>
          <p:spPr>
            <a:xfrm>
              <a:off x="-6767440" y="1395052"/>
              <a:ext cx="70292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220,000</a:t>
              </a:r>
            </a:p>
          </p:txBody>
        </p:sp>
        <p:sp>
          <p:nvSpPr>
            <p:cNvPr id="78" name="テキスト ボックス 77"/>
            <p:cNvSpPr txBox="1"/>
            <p:nvPr/>
          </p:nvSpPr>
          <p:spPr>
            <a:xfrm>
              <a:off x="-6620694" y="4303510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5,000</a:t>
              </a:r>
            </a:p>
          </p:txBody>
        </p:sp>
        <p:sp>
          <p:nvSpPr>
            <p:cNvPr id="80" name="テキスト ボックス 79"/>
            <p:cNvSpPr txBox="1"/>
            <p:nvPr/>
          </p:nvSpPr>
          <p:spPr>
            <a:xfrm>
              <a:off x="-6769135" y="1991515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170,000</a:t>
              </a:r>
            </a:p>
          </p:txBody>
        </p:sp>
        <p:sp>
          <p:nvSpPr>
            <p:cNvPr id="81" name="テキスト ボックス 80"/>
            <p:cNvSpPr txBox="1"/>
            <p:nvPr/>
          </p:nvSpPr>
          <p:spPr>
            <a:xfrm>
              <a:off x="-6756202" y="2565793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120,000</a:t>
              </a:r>
            </a:p>
          </p:txBody>
        </p:sp>
        <p:sp>
          <p:nvSpPr>
            <p:cNvPr id="82" name="テキスト ボックス 81"/>
            <p:cNvSpPr txBox="1"/>
            <p:nvPr/>
          </p:nvSpPr>
          <p:spPr>
            <a:xfrm>
              <a:off x="-6692702" y="3145469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70,000</a:t>
              </a:r>
            </a:p>
          </p:txBody>
        </p:sp>
        <p:sp>
          <p:nvSpPr>
            <p:cNvPr id="83" name="テキスト ボックス 82"/>
            <p:cNvSpPr txBox="1"/>
            <p:nvPr/>
          </p:nvSpPr>
          <p:spPr>
            <a:xfrm>
              <a:off x="-6680002" y="3736971"/>
              <a:ext cx="6789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20,000</a:t>
              </a:r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-6284851" y="4898624"/>
              <a:ext cx="3236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ja-JP" sz="80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  <a:cs typeface="Meiryo UI" panose="020B0604030504040204" pitchFamily="50" charset="-128"/>
                </a:rPr>
                <a:t>0</a:t>
              </a:r>
            </a:p>
          </p:txBody>
        </p:sp>
        <p:grpSp>
          <p:nvGrpSpPr>
            <p:cNvPr id="87" name="グループ化 86"/>
            <p:cNvGrpSpPr/>
            <p:nvPr/>
          </p:nvGrpSpPr>
          <p:grpSpPr>
            <a:xfrm>
              <a:off x="-6275422" y="4216064"/>
              <a:ext cx="5442774" cy="138689"/>
              <a:chOff x="672404" y="5819830"/>
              <a:chExt cx="5845352" cy="141266"/>
            </a:xfrm>
          </p:grpSpPr>
          <p:sp>
            <p:nvSpPr>
              <p:cNvPr id="88" name="フリーフォーム 87"/>
              <p:cNvSpPr/>
              <p:nvPr/>
            </p:nvSpPr>
            <p:spPr>
              <a:xfrm>
                <a:off x="672404" y="5856735"/>
                <a:ext cx="5765800" cy="104361"/>
              </a:xfrm>
              <a:custGeom>
                <a:avLst/>
                <a:gdLst>
                  <a:gd name="connsiteX0" fmla="*/ 0 w 5765800"/>
                  <a:gd name="connsiteY0" fmla="*/ 387358 h 749365"/>
                  <a:gd name="connsiteX1" fmla="*/ 711200 w 5765800"/>
                  <a:gd name="connsiteY1" fmla="*/ 8 h 749365"/>
                  <a:gd name="connsiteX2" fmla="*/ 1441450 w 5765800"/>
                  <a:gd name="connsiteY2" fmla="*/ 374658 h 749365"/>
                  <a:gd name="connsiteX3" fmla="*/ 2159000 w 5765800"/>
                  <a:gd name="connsiteY3" fmla="*/ 749308 h 749365"/>
                  <a:gd name="connsiteX4" fmla="*/ 2882900 w 5765800"/>
                  <a:gd name="connsiteY4" fmla="*/ 400058 h 749365"/>
                  <a:gd name="connsiteX5" fmla="*/ 3613150 w 5765800"/>
                  <a:gd name="connsiteY5" fmla="*/ 6358 h 749365"/>
                  <a:gd name="connsiteX6" fmla="*/ 4324350 w 5765800"/>
                  <a:gd name="connsiteY6" fmla="*/ 387358 h 749365"/>
                  <a:gd name="connsiteX7" fmla="*/ 5041900 w 5765800"/>
                  <a:gd name="connsiteY7" fmla="*/ 730258 h 749365"/>
                  <a:gd name="connsiteX8" fmla="*/ 5765800 w 5765800"/>
                  <a:gd name="connsiteY8" fmla="*/ 374658 h 7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65800" h="749365">
                    <a:moveTo>
                      <a:pt x="0" y="387358"/>
                    </a:moveTo>
                    <a:cubicBezTo>
                      <a:pt x="235479" y="194741"/>
                      <a:pt x="470958" y="2125"/>
                      <a:pt x="711200" y="8"/>
                    </a:cubicBezTo>
                    <a:cubicBezTo>
                      <a:pt x="951442" y="-2109"/>
                      <a:pt x="1441450" y="374658"/>
                      <a:pt x="1441450" y="374658"/>
                    </a:cubicBezTo>
                    <a:cubicBezTo>
                      <a:pt x="1682750" y="499541"/>
                      <a:pt x="1918758" y="745075"/>
                      <a:pt x="2159000" y="749308"/>
                    </a:cubicBezTo>
                    <a:cubicBezTo>
                      <a:pt x="2399242" y="753541"/>
                      <a:pt x="2640542" y="523883"/>
                      <a:pt x="2882900" y="400058"/>
                    </a:cubicBezTo>
                    <a:cubicBezTo>
                      <a:pt x="3125258" y="276233"/>
                      <a:pt x="3372908" y="8475"/>
                      <a:pt x="3613150" y="6358"/>
                    </a:cubicBezTo>
                    <a:cubicBezTo>
                      <a:pt x="3853392" y="4241"/>
                      <a:pt x="4086225" y="266708"/>
                      <a:pt x="4324350" y="387358"/>
                    </a:cubicBezTo>
                    <a:cubicBezTo>
                      <a:pt x="4562475" y="508008"/>
                      <a:pt x="4801658" y="732375"/>
                      <a:pt x="5041900" y="730258"/>
                    </a:cubicBezTo>
                    <a:cubicBezTo>
                      <a:pt x="5282142" y="728141"/>
                      <a:pt x="5654675" y="427575"/>
                      <a:pt x="5765800" y="374658"/>
                    </a:cubicBez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  <p:sp>
            <p:nvSpPr>
              <p:cNvPr id="89" name="フリーフォーム 88"/>
              <p:cNvSpPr/>
              <p:nvPr/>
            </p:nvSpPr>
            <p:spPr>
              <a:xfrm>
                <a:off x="751956" y="5819830"/>
                <a:ext cx="5765800" cy="104360"/>
              </a:xfrm>
              <a:custGeom>
                <a:avLst/>
                <a:gdLst>
                  <a:gd name="connsiteX0" fmla="*/ 0 w 5765800"/>
                  <a:gd name="connsiteY0" fmla="*/ 387358 h 749365"/>
                  <a:gd name="connsiteX1" fmla="*/ 711200 w 5765800"/>
                  <a:gd name="connsiteY1" fmla="*/ 8 h 749365"/>
                  <a:gd name="connsiteX2" fmla="*/ 1441450 w 5765800"/>
                  <a:gd name="connsiteY2" fmla="*/ 374658 h 749365"/>
                  <a:gd name="connsiteX3" fmla="*/ 2159000 w 5765800"/>
                  <a:gd name="connsiteY3" fmla="*/ 749308 h 749365"/>
                  <a:gd name="connsiteX4" fmla="*/ 2882900 w 5765800"/>
                  <a:gd name="connsiteY4" fmla="*/ 400058 h 749365"/>
                  <a:gd name="connsiteX5" fmla="*/ 3613150 w 5765800"/>
                  <a:gd name="connsiteY5" fmla="*/ 6358 h 749365"/>
                  <a:gd name="connsiteX6" fmla="*/ 4324350 w 5765800"/>
                  <a:gd name="connsiteY6" fmla="*/ 387358 h 749365"/>
                  <a:gd name="connsiteX7" fmla="*/ 5041900 w 5765800"/>
                  <a:gd name="connsiteY7" fmla="*/ 730258 h 749365"/>
                  <a:gd name="connsiteX8" fmla="*/ 5765800 w 5765800"/>
                  <a:gd name="connsiteY8" fmla="*/ 374658 h 749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65800" h="749365">
                    <a:moveTo>
                      <a:pt x="0" y="387358"/>
                    </a:moveTo>
                    <a:cubicBezTo>
                      <a:pt x="235479" y="194741"/>
                      <a:pt x="470958" y="2125"/>
                      <a:pt x="711200" y="8"/>
                    </a:cubicBezTo>
                    <a:cubicBezTo>
                      <a:pt x="951442" y="-2109"/>
                      <a:pt x="1441450" y="374658"/>
                      <a:pt x="1441450" y="374658"/>
                    </a:cubicBezTo>
                    <a:cubicBezTo>
                      <a:pt x="1682750" y="499541"/>
                      <a:pt x="1918758" y="745075"/>
                      <a:pt x="2159000" y="749308"/>
                    </a:cubicBezTo>
                    <a:cubicBezTo>
                      <a:pt x="2399242" y="753541"/>
                      <a:pt x="2640542" y="523883"/>
                      <a:pt x="2882900" y="400058"/>
                    </a:cubicBezTo>
                    <a:cubicBezTo>
                      <a:pt x="3125258" y="276233"/>
                      <a:pt x="3372908" y="8475"/>
                      <a:pt x="3613150" y="6358"/>
                    </a:cubicBezTo>
                    <a:cubicBezTo>
                      <a:pt x="3853392" y="4241"/>
                      <a:pt x="4086225" y="266708"/>
                      <a:pt x="4324350" y="387358"/>
                    </a:cubicBezTo>
                    <a:cubicBezTo>
                      <a:pt x="4562475" y="508008"/>
                      <a:pt x="4801658" y="732375"/>
                      <a:pt x="5041900" y="730258"/>
                    </a:cubicBezTo>
                    <a:cubicBezTo>
                      <a:pt x="5282142" y="728141"/>
                      <a:pt x="5654675" y="427575"/>
                      <a:pt x="5765800" y="374658"/>
                    </a:cubicBez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</p:grpSp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67" y="2020217"/>
            <a:ext cx="3320783" cy="2128171"/>
          </a:xfrm>
          <a:prstGeom prst="rect">
            <a:avLst/>
          </a:prstGeom>
        </p:spPr>
      </p:pic>
      <p:graphicFrame>
        <p:nvGraphicFramePr>
          <p:cNvPr id="71" name="グラフ 70">
            <a:extLst>
              <a:ext uri="{FF2B5EF4-FFF2-40B4-BE49-F238E27FC236}">
                <a16:creationId xmlns:a16="http://schemas.microsoft.com/office/drawing/2014/main" id="{7ED93955-594A-4100-92DC-5BF0E0F0B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03032"/>
              </p:ext>
            </p:extLst>
          </p:nvPr>
        </p:nvGraphicFramePr>
        <p:xfrm>
          <a:off x="-6356837" y="58685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19" name="図 18">
            <a:extLst>
              <a:ext uri="{FF2B5EF4-FFF2-40B4-BE49-F238E27FC236}">
                <a16:creationId xmlns:a16="http://schemas.microsoft.com/office/drawing/2014/main" id="{2C2A815B-39F8-45DD-AC93-1CADDFA0A8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2044" y="-624234"/>
            <a:ext cx="3707372" cy="2224423"/>
          </a:xfrm>
          <a:prstGeom prst="rect">
            <a:avLst/>
          </a:prstGeom>
        </p:spPr>
      </p:pic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732339" y="1490917"/>
            <a:ext cx="37503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例）維持管理水準を調整した健全性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推移イメージ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6595D313-AE80-47E3-A97C-759E8B1B5455}"/>
              </a:ext>
            </a:extLst>
          </p:cNvPr>
          <p:cNvCxnSpPr>
            <a:cxnSpLocks/>
          </p:cNvCxnSpPr>
          <p:nvPr/>
        </p:nvCxnSpPr>
        <p:spPr>
          <a:xfrm>
            <a:off x="9728554" y="805798"/>
            <a:ext cx="3282950" cy="108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66621BC2-5FFC-41D2-B8FC-0E402C13C883}"/>
              </a:ext>
            </a:extLst>
          </p:cNvPr>
          <p:cNvCxnSpPr>
            <a:cxnSpLocks/>
          </p:cNvCxnSpPr>
          <p:nvPr/>
        </p:nvCxnSpPr>
        <p:spPr>
          <a:xfrm>
            <a:off x="9728554" y="70177"/>
            <a:ext cx="3289300" cy="3557"/>
          </a:xfrm>
          <a:prstGeom prst="line">
            <a:avLst/>
          </a:prstGeom>
          <a:ln w="28575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矢印: 下 21">
            <a:extLst>
              <a:ext uri="{FF2B5EF4-FFF2-40B4-BE49-F238E27FC236}">
                <a16:creationId xmlns:a16="http://schemas.microsoft.com/office/drawing/2014/main" id="{2BBD6F76-20BE-4405-80A5-456CE9BCEC66}"/>
              </a:ext>
            </a:extLst>
          </p:cNvPr>
          <p:cNvSpPr/>
          <p:nvPr/>
        </p:nvSpPr>
        <p:spPr>
          <a:xfrm>
            <a:off x="11201754" y="78070"/>
            <a:ext cx="394639" cy="225456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CC6600"/>
          </a:solidFill>
          <a:ln w="12700">
            <a:solidFill>
              <a:srgbClr val="99663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A1F1DC71-081A-423C-BEFC-3E6DA29EA79F}"/>
              </a:ext>
            </a:extLst>
          </p:cNvPr>
          <p:cNvSpPr txBox="1"/>
          <p:nvPr/>
        </p:nvSpPr>
        <p:spPr>
          <a:xfrm>
            <a:off x="12020723" y="-250026"/>
            <a:ext cx="149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理想的管理レベル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A52B46AA-8E44-4863-8E6C-E3899198F339}"/>
              </a:ext>
            </a:extLst>
          </p:cNvPr>
          <p:cNvSpPr txBox="1"/>
          <p:nvPr/>
        </p:nvSpPr>
        <p:spPr>
          <a:xfrm>
            <a:off x="12240413" y="559991"/>
            <a:ext cx="1490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許容レベル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EC3588D8-EFF2-4A10-9245-72161EC02EFF}"/>
              </a:ext>
            </a:extLst>
          </p:cNvPr>
          <p:cNvSpPr txBox="1"/>
          <p:nvPr/>
        </p:nvSpPr>
        <p:spPr>
          <a:xfrm>
            <a:off x="10532492" y="237890"/>
            <a:ext cx="16750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>
                <a:ln>
                  <a:noFill/>
                </a:ln>
                <a:solidFill>
                  <a:srgbClr val="9966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管理水準レベル見直し</a:t>
            </a:r>
            <a:endParaRPr kumimoji="1" lang="ja-JP" altLang="en-US" sz="1100" b="1" i="0" u="none" strike="noStrike" kern="0" cap="none" spc="0" normalizeH="0" baseline="0" noProof="0" dirty="0">
              <a:ln>
                <a:noFill/>
              </a:ln>
              <a:solidFill>
                <a:srgbClr val="9966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D3465A51-1DAA-462D-86DA-772128AF5BD3}"/>
              </a:ext>
            </a:extLst>
          </p:cNvPr>
          <p:cNvSpPr txBox="1"/>
          <p:nvPr/>
        </p:nvSpPr>
        <p:spPr>
          <a:xfrm>
            <a:off x="1312686" y="1943666"/>
            <a:ext cx="2778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メーカ製専門システムでのメーカ保全</a:t>
            </a:r>
          </a:p>
        </p:txBody>
      </p: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45AFCE81-9E13-4818-A68F-7F66392E065E}"/>
              </a:ext>
            </a:extLst>
          </p:cNvPr>
          <p:cNvSpPr txBox="1"/>
          <p:nvPr/>
        </p:nvSpPr>
        <p:spPr>
          <a:xfrm>
            <a:off x="1337537" y="3498724"/>
            <a:ext cx="2319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汎用品化更新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でのユーザ保全化</a:t>
            </a:r>
          </a:p>
        </p:txBody>
      </p:sp>
      <p:sp>
        <p:nvSpPr>
          <p:cNvPr id="95" name="矢印: 下 94">
            <a:extLst>
              <a:ext uri="{FF2B5EF4-FFF2-40B4-BE49-F238E27FC236}">
                <a16:creationId xmlns:a16="http://schemas.microsoft.com/office/drawing/2014/main" id="{2DAB5202-A3E4-4E77-95B8-697D51C15DC6}"/>
              </a:ext>
            </a:extLst>
          </p:cNvPr>
          <p:cNvSpPr/>
          <p:nvPr/>
        </p:nvSpPr>
        <p:spPr>
          <a:xfrm>
            <a:off x="1426516" y="2213908"/>
            <a:ext cx="211069" cy="1245514"/>
          </a:xfrm>
          <a:prstGeom prst="downArrow">
            <a:avLst>
              <a:gd name="adj1" fmla="val 50000"/>
              <a:gd name="adj2" fmla="val 63114"/>
            </a:avLst>
          </a:prstGeom>
          <a:solidFill>
            <a:srgbClr val="DC0032"/>
          </a:solidFill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DCEF945E-416D-4A47-AB94-1292617EAB14}"/>
              </a:ext>
            </a:extLst>
          </p:cNvPr>
          <p:cNvSpPr txBox="1"/>
          <p:nvPr/>
        </p:nvSpPr>
        <p:spPr>
          <a:xfrm>
            <a:off x="1403342" y="2736085"/>
            <a:ext cx="184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必要機能の見極め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7B89742-04CB-4397-B7C2-D9E31EAFD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1822" y="1868085"/>
            <a:ext cx="3692622" cy="1903845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9"/>
          <a:srcRect l="1145" t="34661" r="1591" b="7312"/>
          <a:stretch/>
        </p:blipFill>
        <p:spPr>
          <a:xfrm>
            <a:off x="4691923" y="4082966"/>
            <a:ext cx="4096074" cy="1345324"/>
          </a:xfrm>
          <a:prstGeom prst="rect">
            <a:avLst/>
          </a:prstGeom>
        </p:spPr>
      </p:pic>
      <p:sp>
        <p:nvSpPr>
          <p:cNvPr id="93" name="テキスト ボックス 92">
            <a:extLst>
              <a:ext uri="{FF2B5EF4-FFF2-40B4-BE49-F238E27FC236}">
                <a16:creationId xmlns:a16="http://schemas.microsoft.com/office/drawing/2014/main" id="{C93083A2-062F-46AD-B352-F4CF8FC99110}"/>
              </a:ext>
            </a:extLst>
          </p:cNvPr>
          <p:cNvSpPr txBox="1"/>
          <p:nvPr/>
        </p:nvSpPr>
        <p:spPr>
          <a:xfrm>
            <a:off x="4583044" y="3771930"/>
            <a:ext cx="2054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保全計画画面イメージ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7" name="正方形/長方形 9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98" name="図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３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、省エネ改善計画の見える化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現場で発掘した改善ネタを蓄積し優先度付け ⇒</a:t>
            </a:r>
            <a:r>
              <a:rPr kumimoji="1" lang="ja-JP" altLang="en-US" sz="16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 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6830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見える化例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/>
          <a:srcRect l="770" t="4290" r="222" b="866"/>
          <a:stretch/>
        </p:blipFill>
        <p:spPr>
          <a:xfrm>
            <a:off x="496049" y="1081924"/>
            <a:ext cx="8125097" cy="43760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3516" t="28081" r="53715" b="19597"/>
          <a:stretch/>
        </p:blipFill>
        <p:spPr>
          <a:xfrm>
            <a:off x="6405430" y="3916727"/>
            <a:ext cx="2335597" cy="16064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正方形/長方形 10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600" b="1" dirty="0" smtClean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省エネ目標に対する改善案件の積上げと実績管理 ⇒ 短中期での省エネ目途立て　がポイント</a:t>
            </a:r>
            <a:endParaRPr lang="en-US" altLang="ja-JP" sz="1600" b="1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  <p:sp>
        <p:nvSpPr>
          <p:cNvPr id="15" name="動作設定ボタン: 進む/次へ 14">
            <a:hlinkClick r:id="rId5" action="ppaction://hlinksldjump" highlightClick="1"/>
          </p:cNvPr>
          <p:cNvSpPr/>
          <p:nvPr/>
        </p:nvSpPr>
        <p:spPr>
          <a:xfrm>
            <a:off x="8314327" y="1019187"/>
            <a:ext cx="444480" cy="239372"/>
          </a:xfrm>
          <a:prstGeom prst="actionButtonForwardNext">
            <a:avLst/>
          </a:prstGeom>
          <a:solidFill>
            <a:srgbClr val="FF437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5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４、設備保全・省エネ改善の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計画見える化の統合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lvl="0" algn="ctr">
              <a:defRPr/>
            </a:pPr>
            <a:r>
              <a:rPr kumimoji="1" lang="ja-JP" altLang="en-US" sz="1600" b="1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設備寿命期間を見定めた整備・省エネ投資 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 延命化保全・高効率化更新による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ムダ</a:t>
            </a:r>
            <a:r>
              <a:rPr lang="ja-JP" altLang="en-US" sz="1600" b="1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の無い</a:t>
            </a:r>
            <a:r>
              <a:rPr lang="ja-JP" altLang="en-US" sz="1600" b="1" dirty="0" smtClean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投資</a:t>
            </a:r>
            <a:endParaRPr kumimoji="1" lang="en-US" altLang="ja-JP" sz="1600" b="1" i="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6" y="634561"/>
            <a:ext cx="416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【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見える</a:t>
            </a:r>
            <a:r>
              <a:rPr lang="ja-JP" altLang="en-US" sz="1600" b="1" kern="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化統合に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よる管理方法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】</a:t>
            </a:r>
            <a:endParaRPr lang="ja-JP" altLang="en-US" sz="1600" b="1" kern="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173199" y="1326755"/>
            <a:ext cx="2159000" cy="316864"/>
          </a:xfrm>
          <a:prstGeom prst="chevron">
            <a:avLst/>
          </a:prstGeom>
          <a:solidFill>
            <a:srgbClr val="C00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設備保全計画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pic>
        <p:nvPicPr>
          <p:cNvPr id="27" name="図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252" y="116869"/>
            <a:ext cx="5566882" cy="3801773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99" y="1982512"/>
            <a:ext cx="6929525" cy="991335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27" y="3208204"/>
            <a:ext cx="1390943" cy="834566"/>
          </a:xfrm>
          <a:prstGeom prst="rect">
            <a:avLst/>
          </a:prstGeom>
        </p:spPr>
      </p:pic>
      <p:grpSp>
        <p:nvGrpSpPr>
          <p:cNvPr id="81" name="グループ化 80"/>
          <p:cNvGrpSpPr/>
          <p:nvPr/>
        </p:nvGrpSpPr>
        <p:grpSpPr>
          <a:xfrm>
            <a:off x="2033197" y="2461854"/>
            <a:ext cx="5981655" cy="777301"/>
            <a:chOff x="2198297" y="2461854"/>
            <a:chExt cx="5981655" cy="777301"/>
          </a:xfrm>
        </p:grpSpPr>
        <p:pic>
          <p:nvPicPr>
            <p:cNvPr id="21" name="図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8297" y="2461854"/>
              <a:ext cx="5981655" cy="553216"/>
            </a:xfrm>
            <a:prstGeom prst="rect">
              <a:avLst/>
            </a:prstGeom>
          </p:spPr>
        </p:pic>
        <p:cxnSp>
          <p:nvCxnSpPr>
            <p:cNvPr id="103" name="カギ線コネクタ 74"/>
            <p:cNvCxnSpPr/>
            <p:nvPr/>
          </p:nvCxnSpPr>
          <p:spPr>
            <a:xfrm>
              <a:off x="4052673" y="2897624"/>
              <a:ext cx="1" cy="341531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</p:grp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99" y="4266822"/>
            <a:ext cx="6929525" cy="992037"/>
          </a:xfrm>
          <a:prstGeom prst="rect">
            <a:avLst/>
          </a:prstGeom>
        </p:spPr>
      </p:pic>
      <p:grpSp>
        <p:nvGrpSpPr>
          <p:cNvPr id="79" name="グループ化 78"/>
          <p:cNvGrpSpPr/>
          <p:nvPr/>
        </p:nvGrpSpPr>
        <p:grpSpPr>
          <a:xfrm>
            <a:off x="2004850" y="3956402"/>
            <a:ext cx="6046445" cy="1345093"/>
            <a:chOff x="2169950" y="3956402"/>
            <a:chExt cx="6046445" cy="1345093"/>
          </a:xfrm>
        </p:grpSpPr>
        <p:cxnSp>
          <p:nvCxnSpPr>
            <p:cNvPr id="105" name="カギ線コネクタ 74"/>
            <p:cNvCxnSpPr/>
            <p:nvPr/>
          </p:nvCxnSpPr>
          <p:spPr>
            <a:xfrm flipV="1">
              <a:off x="4052672" y="3956402"/>
              <a:ext cx="1" cy="310483"/>
            </a:xfrm>
            <a:prstGeom prst="straightConnector1">
              <a:avLst/>
            </a:prstGeom>
            <a:noFill/>
            <a:ln w="19050" cap="flat" cmpd="sng" algn="ctr">
              <a:solidFill>
                <a:srgbClr val="4BACC6">
                  <a:lumMod val="75000"/>
                </a:srgbClr>
              </a:solidFill>
              <a:prstDash val="solid"/>
              <a:headEnd type="triangle" w="lg" len="med"/>
              <a:tailEnd type="none" w="med" len="lg"/>
            </a:ln>
            <a:effectLst/>
          </p:spPr>
        </p:cxnSp>
        <p:pic>
          <p:nvPicPr>
            <p:cNvPr id="25" name="図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9950" y="4741455"/>
              <a:ext cx="6046445" cy="560040"/>
            </a:xfrm>
            <a:prstGeom prst="rect">
              <a:avLst/>
            </a:prstGeom>
          </p:spPr>
        </p:pic>
      </p:grpSp>
      <p:sp>
        <p:nvSpPr>
          <p:cNvPr id="106" name="テキスト ボックス 105"/>
          <p:cNvSpPr txBox="1"/>
          <p:nvPr/>
        </p:nvSpPr>
        <p:spPr>
          <a:xfrm>
            <a:off x="3537661" y="1317155"/>
            <a:ext cx="2364798" cy="304609"/>
          </a:xfrm>
          <a:prstGeom prst="chevron">
            <a:avLst/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400" b="1" kern="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省エネ改善計画</a:t>
            </a:r>
            <a:r>
              <a:rPr kumimoji="1" lang="ja-JP" altLang="en-US" sz="1400" b="1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推進</a:t>
            </a:r>
          </a:p>
        </p:txBody>
      </p:sp>
      <p:sp>
        <p:nvSpPr>
          <p:cNvPr id="107" name="テキスト ボックス 106"/>
          <p:cNvSpPr txBox="1"/>
          <p:nvPr/>
        </p:nvSpPr>
        <p:spPr>
          <a:xfrm>
            <a:off x="1704029" y="1314112"/>
            <a:ext cx="1568258" cy="313659"/>
          </a:xfrm>
          <a:prstGeom prst="homePlate">
            <a:avLst/>
          </a:prstGeom>
          <a:solidFill>
            <a:schemeClr val="tx2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 設備の台帳化</a:t>
            </a:r>
          </a:p>
        </p:txBody>
      </p:sp>
      <p:sp>
        <p:nvSpPr>
          <p:cNvPr id="110" name="山形 109"/>
          <p:cNvSpPr/>
          <p:nvPr/>
        </p:nvSpPr>
        <p:spPr>
          <a:xfrm>
            <a:off x="3246319" y="1314539"/>
            <a:ext cx="314457" cy="300608"/>
          </a:xfrm>
          <a:prstGeom prst="chevron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1" name="山形 110"/>
          <p:cNvSpPr/>
          <p:nvPr/>
        </p:nvSpPr>
        <p:spPr>
          <a:xfrm>
            <a:off x="5874523" y="1328075"/>
            <a:ext cx="314457" cy="300608"/>
          </a:xfrm>
          <a:prstGeom prst="chevron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2" name="テキスト ボックス 111"/>
          <p:cNvSpPr txBox="1"/>
          <p:nvPr/>
        </p:nvSpPr>
        <p:spPr>
          <a:xfrm>
            <a:off x="553885" y="1283646"/>
            <a:ext cx="1098430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r>
              <a:rPr lang="en-US" altLang="ja-JP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STEP</a:t>
            </a:r>
            <a:r>
              <a:rPr lang="ja-JP" altLang="en-US" sz="1600" b="1" kern="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：</a:t>
            </a:r>
          </a:p>
        </p:txBody>
      </p:sp>
      <p:grpSp>
        <p:nvGrpSpPr>
          <p:cNvPr id="83" name="グループ化 82"/>
          <p:cNvGrpSpPr/>
          <p:nvPr/>
        </p:nvGrpSpPr>
        <p:grpSpPr>
          <a:xfrm>
            <a:off x="1386858" y="2690813"/>
            <a:ext cx="6537349" cy="1780579"/>
            <a:chOff x="1551958" y="2690813"/>
            <a:chExt cx="6537349" cy="1780579"/>
          </a:xfrm>
        </p:grpSpPr>
        <p:sp>
          <p:nvSpPr>
            <p:cNvPr id="86" name="テキスト ボックス 85"/>
            <p:cNvSpPr txBox="1"/>
            <p:nvPr/>
          </p:nvSpPr>
          <p:spPr>
            <a:xfrm>
              <a:off x="1551958" y="3441914"/>
              <a:ext cx="10084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連携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9" name="テキスト ボックス 88"/>
            <p:cNvSpPr txBox="1"/>
            <p:nvPr/>
          </p:nvSpPr>
          <p:spPr>
            <a:xfrm>
              <a:off x="2663687" y="3373041"/>
              <a:ext cx="755678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計画</a:t>
              </a:r>
              <a:endParaRPr lang="en-US" altLang="ja-JP" sz="1400" b="1" kern="0" dirty="0"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折込み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0" name="屈折矢印 89"/>
            <p:cNvSpPr/>
            <p:nvPr/>
          </p:nvSpPr>
          <p:spPr>
            <a:xfrm rot="16200000" flipV="1">
              <a:off x="2892948" y="2779402"/>
              <a:ext cx="661987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テキスト ボックス 91"/>
            <p:cNvSpPr txBox="1"/>
            <p:nvPr/>
          </p:nvSpPr>
          <p:spPr>
            <a:xfrm>
              <a:off x="5228361" y="3425422"/>
              <a:ext cx="1186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合理的実施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6" name="下矢印 95"/>
            <p:cNvSpPr/>
            <p:nvPr/>
          </p:nvSpPr>
          <p:spPr>
            <a:xfrm flipV="1">
              <a:off x="5703414" y="291754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テキスト ボックス 96"/>
            <p:cNvSpPr txBox="1"/>
            <p:nvPr/>
          </p:nvSpPr>
          <p:spPr>
            <a:xfrm>
              <a:off x="7106563" y="3431289"/>
              <a:ext cx="982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kern="0" noProof="0" dirty="0">
                  <a:solidFill>
                    <a:srgbClr val="DC003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横串把握</a:t>
              </a:r>
              <a:endPara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13" name="屈折矢印 112"/>
            <p:cNvSpPr/>
            <p:nvPr/>
          </p:nvSpPr>
          <p:spPr>
            <a:xfrm rot="5400000">
              <a:off x="2900749" y="3907816"/>
              <a:ext cx="642343" cy="484810"/>
            </a:xfrm>
            <a:prstGeom prst="bentUpArrow">
              <a:avLst>
                <a:gd name="adj1" fmla="val 29447"/>
                <a:gd name="adj2" fmla="val 25000"/>
                <a:gd name="adj3" fmla="val 25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5" name="下矢印 114"/>
            <p:cNvSpPr/>
            <p:nvPr/>
          </p:nvSpPr>
          <p:spPr>
            <a:xfrm>
              <a:off x="5707037" y="3740584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6" name="下矢印 115"/>
            <p:cNvSpPr/>
            <p:nvPr/>
          </p:nvSpPr>
          <p:spPr>
            <a:xfrm flipV="1">
              <a:off x="7472421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7" name="下矢印 116"/>
            <p:cNvSpPr/>
            <p:nvPr/>
          </p:nvSpPr>
          <p:spPr>
            <a:xfrm>
              <a:off x="7476044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8" name="下矢印 117"/>
            <p:cNvSpPr/>
            <p:nvPr/>
          </p:nvSpPr>
          <p:spPr>
            <a:xfrm flipV="1">
              <a:off x="1929056" y="2926110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下矢印 118"/>
            <p:cNvSpPr/>
            <p:nvPr/>
          </p:nvSpPr>
          <p:spPr>
            <a:xfrm>
              <a:off x="1932679" y="3749152"/>
              <a:ext cx="236534" cy="515804"/>
            </a:xfrm>
            <a:prstGeom prst="down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正方形/長方形 36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1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021881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478809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234919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5</a:t>
            </a:r>
            <a:r>
              <a:rPr lang="ja-JP" altLang="en-US" dirty="0" err="1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工場</a:t>
            </a:r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EMS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を活用した改善策例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95748"/>
              </p:ext>
            </p:extLst>
          </p:nvPr>
        </p:nvGraphicFramePr>
        <p:xfrm>
          <a:off x="5767349" y="1826138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1998685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483570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487457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008450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2869784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26335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1880670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09684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354699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129473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801042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689204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371462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346097"/>
            <a:ext cx="1838510" cy="42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6501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568665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3904731"/>
            <a:ext cx="4158027" cy="35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②設備保全計画での見える化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4967589" y="4304841"/>
            <a:ext cx="1963160" cy="1037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" name="正方形/長方形 60"/>
          <p:cNvSpPr/>
          <p:nvPr/>
        </p:nvSpPr>
        <p:spPr>
          <a:xfrm>
            <a:off x="4588249" y="5429399"/>
            <a:ext cx="3869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③効率の逸脱監視への取組み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673" y="5593146"/>
            <a:ext cx="659517" cy="429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4" name="正方形/長方形 63"/>
          <p:cNvSpPr/>
          <p:nvPr/>
        </p:nvSpPr>
        <p:spPr>
          <a:xfrm>
            <a:off x="4647997" y="5800609"/>
            <a:ext cx="2657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見極め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298096" y="962761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lang="ja-JP" altLang="en-US" sz="18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省エネ</a:t>
            </a:r>
            <a:r>
              <a:rPr kumimoji="1" lang="en-US" altLang="ja-JP" sz="18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Web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診断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2" y="1390485"/>
            <a:ext cx="997578" cy="997578"/>
          </a:xfrm>
          <a:prstGeom prst="rect">
            <a:avLst/>
          </a:prstGeom>
        </p:spPr>
      </p:pic>
      <p:sp>
        <p:nvSpPr>
          <p:cNvPr id="26" name="右矢印 25"/>
          <p:cNvSpPr/>
          <p:nvPr/>
        </p:nvSpPr>
        <p:spPr>
          <a:xfrm>
            <a:off x="1619714" y="1599825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8" name="正方形/長方形 77"/>
          <p:cNvSpPr/>
          <p:nvPr/>
        </p:nvSpPr>
        <p:spPr>
          <a:xfrm>
            <a:off x="509113" y="1267374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既存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21" y="1382843"/>
            <a:ext cx="490578" cy="85851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1935" y="4299300"/>
            <a:ext cx="694880" cy="1145479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656908" y="4565389"/>
            <a:ext cx="133450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・効率推移グラフ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・レポート提供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18933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208349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1050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381860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9"/>
          <a:srcRect r="37843"/>
          <a:stretch/>
        </p:blipFill>
        <p:spPr>
          <a:xfrm>
            <a:off x="2405901" y="1311469"/>
            <a:ext cx="1973998" cy="9921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8" name="正方形/長方形 97"/>
          <p:cNvSpPr/>
          <p:nvPr/>
        </p:nvSpPr>
        <p:spPr>
          <a:xfrm>
            <a:off x="2699865" y="1088751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レポート報告</a:t>
            </a:r>
          </a:p>
        </p:txBody>
      </p:sp>
      <p:sp>
        <p:nvSpPr>
          <p:cNvPr id="99" name="正方形/長方形 98"/>
          <p:cNvSpPr/>
          <p:nvPr/>
        </p:nvSpPr>
        <p:spPr>
          <a:xfrm>
            <a:off x="422210" y="2462289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レポート内容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作成頻度：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③受電電力デマンド状況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⇒運用改善のポイントをレポートでお知らせ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レポートを基に省エネ</a:t>
            </a:r>
            <a:r>
              <a:rPr kumimoji="1" lang="en-US" altLang="ja-JP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PDCA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2347" y="5672093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省エネ改善ネタの着眼増・省エネ</a:t>
            </a:r>
            <a:r>
              <a:rPr lang="ja-JP" altLang="en-US" sz="1600" kern="0" dirty="0">
                <a:solidFill>
                  <a:sysClr val="windowText" lastClr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状態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維持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453463" y="4611230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現場診断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診断頻度：都度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①供給・生産現場巡回 → 改善ネタ出し・仕様作成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②改善計画の立案 → 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058323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2910310"/>
            <a:ext cx="1614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055833"/>
            <a:ext cx="1561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404767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dirty="0">
                <a:solidFill>
                  <a:srgbClr val="00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256288" y="973115"/>
            <a:ext cx="8604620" cy="46397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" name="タイトル 1">
            <a:extLst>
              <a:ext uri="{FF2B5EF4-FFF2-40B4-BE49-F238E27FC236}">
                <a16:creationId xmlns:a16="http://schemas.microsoft.com/office/drawing/2014/main" id="{D878F2AC-A646-4530-A57C-43E9061DF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506"/>
            <a:ext cx="9144000" cy="468000"/>
          </a:xfrm>
        </p:spPr>
        <p:txBody>
          <a:bodyPr/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、施設ポータルサイト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</a:t>
            </a:r>
            <a:r>
              <a: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活用</a:t>
            </a:r>
            <a:endParaRPr kumimoji="1" lang="ja-JP" altLang="en-US" sz="2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56288" y="5678020"/>
            <a:ext cx="8612953" cy="5430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ADDB41-A278-4AF4-94C3-9DBF43C4505A}"/>
              </a:ext>
            </a:extLst>
          </p:cNvPr>
          <p:cNvSpPr/>
          <p:nvPr/>
        </p:nvSpPr>
        <p:spPr>
          <a:xfrm>
            <a:off x="254030" y="5789250"/>
            <a:ext cx="8646209" cy="318924"/>
          </a:xfrm>
          <a:prstGeom prst="rect">
            <a:avLst/>
          </a:prstGeom>
          <a:noFill/>
          <a:ln>
            <a:noFill/>
          </a:ln>
        </p:spPr>
        <p:txBody>
          <a:bodyPr wrap="square" tIns="36000" bIns="36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 </a:t>
            </a:r>
            <a:r>
              <a:rPr kumimoji="1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＋ 施設ポータルサイトの活用により省エネ・保全を含んだ施設管理業務の</a:t>
            </a: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効率化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6285" y="634561"/>
            <a:ext cx="879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施設業務の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WEB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サイト利用 ⇒ 予め容易してある施設専門分野の管理ツールを簡単導入・活用</a:t>
            </a:r>
            <a:r>
              <a:rPr kumimoji="1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5" y="1095149"/>
            <a:ext cx="5590476" cy="3847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70" y="1403541"/>
            <a:ext cx="3821719" cy="4161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テキスト ボックス 13"/>
          <p:cNvSpPr txBox="1"/>
          <p:nvPr/>
        </p:nvSpPr>
        <p:spPr>
          <a:xfrm>
            <a:off x="254030" y="5344141"/>
            <a:ext cx="357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＊本紙図等は、参考にて説明用のみに掲載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164575" y="6024602"/>
            <a:ext cx="2174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＊随時、機能追加を検討中</a:t>
            </a:r>
            <a:endParaRPr kumimoji="1" lang="ja-JP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6000" y="198000"/>
            <a:ext cx="1087193" cy="27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/>
          <p:cNvSpPr/>
          <p:nvPr/>
        </p:nvSpPr>
        <p:spPr>
          <a:xfrm>
            <a:off x="4695594" y="960531"/>
            <a:ext cx="4226171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0" name="右矢印 69"/>
          <p:cNvSpPr/>
          <p:nvPr/>
        </p:nvSpPr>
        <p:spPr>
          <a:xfrm>
            <a:off x="5765537" y="3021881"/>
            <a:ext cx="2917725" cy="171691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6" name="右矢印 55"/>
          <p:cNvSpPr/>
          <p:nvPr/>
        </p:nvSpPr>
        <p:spPr>
          <a:xfrm>
            <a:off x="5767349" y="2478809"/>
            <a:ext cx="2614566" cy="2148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5773965" y="2234919"/>
            <a:ext cx="1295423" cy="185768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150057"/>
            <a:ext cx="9144000" cy="353943"/>
          </a:xfrm>
        </p:spPr>
        <p:txBody>
          <a:bodyPr/>
          <a:lstStyle/>
          <a:p>
            <a:pPr algn="l"/>
            <a:r>
              <a:rPr lang="en-US" altLang="ja-JP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7</a:t>
            </a:r>
            <a:r>
              <a:rPr lang="ja-JP" altLang="en-US" dirty="0" err="1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、</a:t>
            </a:r>
            <a:r>
              <a:rPr lang="ja-JP" altLang="en-US" dirty="0" smtClean="0">
                <a:solidFill>
                  <a:prstClr val="black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Meiryo UI" panose="020B0604030504040204" pitchFamily="50" charset="-128"/>
              </a:rPr>
              <a:t>ダイシン精機㈱ 情報基盤 事例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1" name="タイトル 1"/>
          <p:cNvSpPr txBox="1">
            <a:spLocks/>
          </p:cNvSpPr>
          <p:nvPr/>
        </p:nvSpPr>
        <p:spPr>
          <a:xfrm>
            <a:off x="4651263" y="61664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(2)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空圧機整備の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CBM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化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4535008" y="947890"/>
            <a:ext cx="4158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①メーカ推奨整備から</a:t>
            </a:r>
            <a:r>
              <a:rPr kumimoji="1" lang="en-US" altLang="ja-JP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FS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提案周期へ変更</a:t>
            </a: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/>
          </p:nvPr>
        </p:nvGraphicFramePr>
        <p:xfrm>
          <a:off x="5767349" y="1826138"/>
          <a:ext cx="2614566" cy="13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761">
                  <a:extLst>
                    <a:ext uri="{9D8B030D-6E8A-4147-A177-3AD203B41FA5}">
                      <a16:colId xmlns:a16="http://schemas.microsoft.com/office/drawing/2014/main" val="2753476788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095478270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1466518755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622312481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871387763"/>
                    </a:ext>
                  </a:extLst>
                </a:gridCol>
                <a:gridCol w="435761">
                  <a:extLst>
                    <a:ext uri="{9D8B030D-6E8A-4147-A177-3AD203B41FA5}">
                      <a16:colId xmlns:a16="http://schemas.microsoft.com/office/drawing/2014/main" val="3373565134"/>
                    </a:ext>
                  </a:extLst>
                </a:gridCol>
              </a:tblGrid>
              <a:tr h="132080"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" dirty="0"/>
                    </a:p>
                  </a:txBody>
                  <a:tcPr marL="36000" marR="3600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476364"/>
                  </a:ext>
                </a:extLst>
              </a:tr>
            </a:tbl>
          </a:graphicData>
        </a:graphic>
      </p:graphicFrame>
      <p:sp>
        <p:nvSpPr>
          <p:cNvPr id="44" name="正方形/長方形 43"/>
          <p:cNvSpPr/>
          <p:nvPr/>
        </p:nvSpPr>
        <p:spPr>
          <a:xfrm>
            <a:off x="4649456" y="1998685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従来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メーカ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8370376" y="1483570"/>
            <a:ext cx="562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)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621588" y="1487457"/>
            <a:ext cx="29293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0      1       2      3      4       5      6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22" name="右矢印 21"/>
          <p:cNvSpPr/>
          <p:nvPr/>
        </p:nvSpPr>
        <p:spPr>
          <a:xfrm>
            <a:off x="5773966" y="2008450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49" name="正方形/長方形 48"/>
          <p:cNvSpPr/>
          <p:nvPr/>
        </p:nvSpPr>
        <p:spPr>
          <a:xfrm>
            <a:off x="4688085" y="2869784"/>
            <a:ext cx="1146222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提案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】FS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463089" y="1263358"/>
            <a:ext cx="1400744" cy="34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設備寿命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20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7" name="正方形/長方形 56"/>
          <p:cNvSpPr/>
          <p:nvPr/>
        </p:nvSpPr>
        <p:spPr>
          <a:xfrm>
            <a:off x="5411820" y="1880670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58" name="正方形/長方形 57"/>
          <p:cNvSpPr/>
          <p:nvPr/>
        </p:nvSpPr>
        <p:spPr>
          <a:xfrm>
            <a:off x="5807218" y="2096841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0" name="正方形/長方形 59"/>
          <p:cNvSpPr/>
          <p:nvPr/>
        </p:nvSpPr>
        <p:spPr>
          <a:xfrm>
            <a:off x="6094152" y="2354699"/>
            <a:ext cx="1146222" cy="33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</a:t>
            </a:r>
          </a:p>
        </p:txBody>
      </p:sp>
      <p:sp>
        <p:nvSpPr>
          <p:cNvPr id="63" name="正方形/長方形 62"/>
          <p:cNvSpPr/>
          <p:nvPr/>
        </p:nvSpPr>
        <p:spPr>
          <a:xfrm>
            <a:off x="2292373" y="2129473"/>
            <a:ext cx="1629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【LC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保全費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百万円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右矢印 65"/>
          <p:cNvSpPr/>
          <p:nvPr/>
        </p:nvSpPr>
        <p:spPr>
          <a:xfrm>
            <a:off x="5767349" y="2801042"/>
            <a:ext cx="469352" cy="19425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68" name="正方形/長方形 67"/>
          <p:cNvSpPr/>
          <p:nvPr/>
        </p:nvSpPr>
        <p:spPr>
          <a:xfrm>
            <a:off x="6438154" y="2689204"/>
            <a:ext cx="1902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ｺﾝﾃﾞｨｼｮﾝ確認＋効率管理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DN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実績周期まで延長</a:t>
            </a: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3"/>
          <a:srcRect l="75400" t="10880" r="6463" b="77846"/>
          <a:stretch/>
        </p:blipFill>
        <p:spPr>
          <a:xfrm>
            <a:off x="6788179" y="3371462"/>
            <a:ext cx="644316" cy="400521"/>
          </a:xfrm>
          <a:prstGeom prst="rect">
            <a:avLst/>
          </a:prstGeom>
        </p:spPr>
      </p:pic>
      <p:sp>
        <p:nvSpPr>
          <p:cNvPr id="69" name="正方形/長方形 68"/>
          <p:cNvSpPr/>
          <p:nvPr/>
        </p:nvSpPr>
        <p:spPr>
          <a:xfrm>
            <a:off x="7305490" y="3346097"/>
            <a:ext cx="1838510" cy="425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流量</a:t>
            </a:r>
            <a:r>
              <a:rPr kumimoji="1" lang="en-US" altLang="ja-JP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電力⇒センシング</a:t>
            </a:r>
          </a:p>
        </p:txBody>
      </p:sp>
      <p:sp>
        <p:nvSpPr>
          <p:cNvPr id="71" name="正方形/長方形 70"/>
          <p:cNvSpPr/>
          <p:nvPr/>
        </p:nvSpPr>
        <p:spPr>
          <a:xfrm>
            <a:off x="5419718" y="2650157"/>
            <a:ext cx="11462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年点検</a:t>
            </a:r>
          </a:p>
        </p:txBody>
      </p:sp>
      <p:sp>
        <p:nvSpPr>
          <p:cNvPr id="25" name="下矢印 24"/>
          <p:cNvSpPr/>
          <p:nvPr/>
        </p:nvSpPr>
        <p:spPr>
          <a:xfrm>
            <a:off x="5059376" y="2568665"/>
            <a:ext cx="396263" cy="337041"/>
          </a:xfrm>
          <a:prstGeom prst="down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4" name="正方形/長方形 73"/>
          <p:cNvSpPr/>
          <p:nvPr/>
        </p:nvSpPr>
        <p:spPr>
          <a:xfrm>
            <a:off x="4588249" y="3904731"/>
            <a:ext cx="4158027" cy="352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②設備保全計画での見える化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b="6036"/>
          <a:stretch/>
        </p:blipFill>
        <p:spPr>
          <a:xfrm>
            <a:off x="4967589" y="4304841"/>
            <a:ext cx="1963160" cy="1037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1" name="正方形/長方形 60"/>
          <p:cNvSpPr/>
          <p:nvPr/>
        </p:nvSpPr>
        <p:spPr>
          <a:xfrm>
            <a:off x="4588249" y="5429399"/>
            <a:ext cx="3869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③効率の逸脱監視への取組み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673" y="5593146"/>
            <a:ext cx="659517" cy="4291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4" name="正方形/長方形 63"/>
          <p:cNvSpPr/>
          <p:nvPr/>
        </p:nvSpPr>
        <p:spPr>
          <a:xfrm>
            <a:off x="4647997" y="5800609"/>
            <a:ext cx="26574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品質担保＆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見極め</a:t>
            </a:r>
          </a:p>
        </p:txBody>
      </p:sp>
      <p:sp>
        <p:nvSpPr>
          <p:cNvPr id="75" name="正方形/長方形 74"/>
          <p:cNvSpPr/>
          <p:nvPr/>
        </p:nvSpPr>
        <p:spPr>
          <a:xfrm>
            <a:off x="362124" y="979575"/>
            <a:ext cx="4304194" cy="518429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77" name="タイトル 1"/>
          <p:cNvSpPr txBox="1">
            <a:spLocks/>
          </p:cNvSpPr>
          <p:nvPr/>
        </p:nvSpPr>
        <p:spPr>
          <a:xfrm>
            <a:off x="347899" y="618875"/>
            <a:ext cx="4032000" cy="33104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(1)</a:t>
            </a:r>
            <a:r>
              <a:rPr kumimoji="1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システム構成</a:t>
            </a:r>
            <a:endParaRPr kumimoji="1" lang="en-US" altLang="ja-JP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26" name="右矢印 25"/>
          <p:cNvSpPr/>
          <p:nvPr/>
        </p:nvSpPr>
        <p:spPr>
          <a:xfrm>
            <a:off x="-940096" y="750070"/>
            <a:ext cx="266700" cy="338681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pic>
        <p:nvPicPr>
          <p:cNvPr id="79" name="Imag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21" y="2942207"/>
            <a:ext cx="490578" cy="85851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1935" y="4299300"/>
            <a:ext cx="694880" cy="1145479"/>
          </a:xfrm>
          <a:prstGeom prst="rect">
            <a:avLst/>
          </a:prstGeom>
        </p:spPr>
      </p:pic>
      <p:sp>
        <p:nvSpPr>
          <p:cNvPr id="90" name="正方形/長方形 89"/>
          <p:cNvSpPr/>
          <p:nvPr/>
        </p:nvSpPr>
        <p:spPr>
          <a:xfrm>
            <a:off x="7656908" y="4565389"/>
            <a:ext cx="1334500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・効率推移グラフ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・レポート提供</a:t>
            </a: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91" name="正方形/長方形 90"/>
          <p:cNvSpPr/>
          <p:nvPr/>
        </p:nvSpPr>
        <p:spPr>
          <a:xfrm>
            <a:off x="6097406" y="18933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2" name="正方形/長方形 91"/>
          <p:cNvSpPr/>
          <p:nvPr/>
        </p:nvSpPr>
        <p:spPr>
          <a:xfrm>
            <a:off x="4546650" y="2208349"/>
            <a:ext cx="1492860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1,020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93" name="正方形/長方形 92"/>
          <p:cNvSpPr/>
          <p:nvPr/>
        </p:nvSpPr>
        <p:spPr>
          <a:xfrm>
            <a:off x="6978746" y="2105037"/>
            <a:ext cx="11768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1,900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sp>
        <p:nvSpPr>
          <p:cNvPr id="94" name="正方形/長方形 93"/>
          <p:cNvSpPr/>
          <p:nvPr/>
        </p:nvSpPr>
        <p:spPr>
          <a:xfrm>
            <a:off x="8238967" y="2381860"/>
            <a:ext cx="824698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2,400</a:t>
            </a:r>
          </a:p>
          <a:p>
            <a:pPr marL="0" marR="0" lvl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</a:t>
            </a: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 rotWithShape="1">
          <a:blip r:embed="rId8"/>
          <a:srcRect r="37843"/>
          <a:stretch/>
        </p:blipFill>
        <p:spPr>
          <a:xfrm>
            <a:off x="9046390" y="1463092"/>
            <a:ext cx="1973998" cy="9921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8" name="正方形/長方形 97"/>
          <p:cNvSpPr/>
          <p:nvPr/>
        </p:nvSpPr>
        <p:spPr>
          <a:xfrm>
            <a:off x="2699865" y="1088751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レポート報告</a:t>
            </a:r>
          </a:p>
        </p:txBody>
      </p:sp>
      <p:sp>
        <p:nvSpPr>
          <p:cNvPr id="99" name="正方形/長方形 98"/>
          <p:cNvSpPr/>
          <p:nvPr/>
        </p:nvSpPr>
        <p:spPr>
          <a:xfrm>
            <a:off x="-4214784" y="3099852"/>
            <a:ext cx="4203386" cy="2174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レポート内容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作成頻度：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回／月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原単位月報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②非稼働時エネルギー使用状況ライン・エリア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ライン別　非稼働時状況月報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③受電電力デマンド状況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→　受電別　電力デマンド月報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6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⇒運用改善のポイントをレポートでお知らせ</a:t>
            </a:r>
            <a:endParaRPr kumimoji="1" lang="en-US" altLang="ja-JP" sz="1400" b="1" i="0" u="sng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　　　　　　　　　　　↳</a:t>
            </a:r>
            <a:r>
              <a:rPr kumimoji="1" lang="ja-JP" altLang="en-US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レポートを基に省エネ</a:t>
            </a:r>
            <a:r>
              <a:rPr kumimoji="1" lang="en-US" altLang="ja-JP" sz="1400" b="1" i="0" u="sng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PDCA</a:t>
            </a:r>
          </a:p>
        </p:txBody>
      </p:sp>
      <p:sp>
        <p:nvSpPr>
          <p:cNvPr id="101" name="タイトル 1"/>
          <p:cNvSpPr txBox="1">
            <a:spLocks/>
          </p:cNvSpPr>
          <p:nvPr/>
        </p:nvSpPr>
        <p:spPr>
          <a:xfrm>
            <a:off x="472347" y="5672093"/>
            <a:ext cx="3944503" cy="35394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0" tIns="36000" rIns="0" bIns="0" rtlCol="0" anchor="t" anchorCtr="0">
            <a:noAutofit/>
          </a:bodyPr>
          <a:lstStyle>
            <a:lvl1pPr eaLnBrk="1" hangingPunct="1">
              <a:defRPr kumimoji="1" sz="2500" b="1">
                <a:latin typeface="Meiryo UI" panose="020B0604030504040204" pitchFamily="50" charset="-128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省エネ改善ネタの着眼増・省エネ</a:t>
            </a:r>
            <a:r>
              <a:rPr kumimoji="1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状態</a:t>
            </a:r>
            <a:r>
              <a:rPr kumimoji="1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j-cs"/>
              </a:rPr>
              <a:t>維持</a:t>
            </a:r>
            <a:endParaRPr kumimoji="1" lang="en-US" altLang="ja-JP" sz="16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j-cs"/>
            </a:endParaRPr>
          </a:p>
        </p:txBody>
      </p:sp>
      <p:sp>
        <p:nvSpPr>
          <p:cNvPr id="102" name="正方形/長方形 101"/>
          <p:cNvSpPr/>
          <p:nvPr/>
        </p:nvSpPr>
        <p:spPr>
          <a:xfrm>
            <a:off x="-4072409" y="5290100"/>
            <a:ext cx="4203386" cy="97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【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現場診断</a:t>
            </a:r>
            <a:r>
              <a:rPr kumimoji="1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】</a:t>
            </a: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　診断頻度：都度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①供給・生産現場巡回 → 改善ネタ出し・仕様作成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②改善計画の立案 → 年間計画立案の支援</a:t>
            </a:r>
            <a:endParaRPr kumimoji="1" lang="en-US" altLang="ja-JP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6" name="正方形/長方形 75"/>
          <p:cNvSpPr/>
          <p:nvPr/>
        </p:nvSpPr>
        <p:spPr>
          <a:xfrm>
            <a:off x="4608671" y="3058323"/>
            <a:ext cx="1343946" cy="343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920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千円</a:t>
            </a:r>
            <a:r>
              <a:rPr kumimoji="1" lang="en-US" altLang="ja-JP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</a:t>
            </a:r>
            <a:r>
              <a:rPr kumimoji="1" lang="ja-JP" altLang="en-US" sz="11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台・年</a:t>
            </a:r>
          </a:p>
        </p:txBody>
      </p:sp>
      <p:sp>
        <p:nvSpPr>
          <p:cNvPr id="84" name="正方形/長方形 83"/>
          <p:cNvSpPr/>
          <p:nvPr/>
        </p:nvSpPr>
        <p:spPr>
          <a:xfrm>
            <a:off x="6352462" y="2910310"/>
            <a:ext cx="1614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年整備を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CBM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化</a:t>
            </a:r>
          </a:p>
        </p:txBody>
      </p:sp>
      <p:sp>
        <p:nvSpPr>
          <p:cNvPr id="85" name="正方形/長方形 84"/>
          <p:cNvSpPr/>
          <p:nvPr/>
        </p:nvSpPr>
        <p:spPr>
          <a:xfrm>
            <a:off x="6340922" y="3055833"/>
            <a:ext cx="1561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年・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→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9</a:t>
            </a:r>
            <a:r>
              <a:rPr kumimoji="1" lang="ja-JP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DC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年</a:t>
            </a:r>
            <a:endParaRPr kumimoji="1" lang="en-US" altLang="ja-JP" sz="1000" b="1" i="0" u="none" strike="noStrike" kern="0" cap="none" spc="0" normalizeH="0" baseline="0" noProof="0" dirty="0">
              <a:ln>
                <a:noFill/>
              </a:ln>
              <a:solidFill>
                <a:srgbClr val="DC00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" name="十字形 6"/>
          <p:cNvSpPr/>
          <p:nvPr/>
        </p:nvSpPr>
        <p:spPr>
          <a:xfrm>
            <a:off x="6644767" y="3404767"/>
            <a:ext cx="147538" cy="150141"/>
          </a:xfrm>
          <a:prstGeom prst="plus">
            <a:avLst>
              <a:gd name="adj" fmla="val 34684"/>
            </a:avLst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/>
              <a:ea typeface="Meiryo UI"/>
              <a:cs typeface="+mn-cs"/>
            </a:endParaRPr>
          </a:p>
        </p:txBody>
      </p:sp>
      <p:sp>
        <p:nvSpPr>
          <p:cNvPr id="59" name="正方形/長方形 58"/>
          <p:cNvSpPr/>
          <p:nvPr/>
        </p:nvSpPr>
        <p:spPr>
          <a:xfrm>
            <a:off x="8314327" y="6412506"/>
            <a:ext cx="57461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5</a:t>
            </a:r>
            <a:r>
              <a:rPr kumimoji="1" lang="en-US" altLang="ja-JP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/7</a:t>
            </a:r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73" name="正方形/長方形 72"/>
          <p:cNvSpPr/>
          <p:nvPr/>
        </p:nvSpPr>
        <p:spPr>
          <a:xfrm>
            <a:off x="-4295747" y="751153"/>
            <a:ext cx="97340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既存</a:t>
            </a:r>
            <a:r>
              <a:rPr kumimoji="1" lang="en-US" altLang="ja-JP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EMS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grpSp>
        <p:nvGrpSpPr>
          <p:cNvPr id="35" name="グループ化 34"/>
          <p:cNvGrpSpPr/>
          <p:nvPr/>
        </p:nvGrpSpPr>
        <p:grpSpPr>
          <a:xfrm>
            <a:off x="759344" y="2867697"/>
            <a:ext cx="3474251" cy="2676319"/>
            <a:chOff x="1025177" y="2650157"/>
            <a:chExt cx="3474251" cy="2676319"/>
          </a:xfrm>
        </p:grpSpPr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373" y="2737185"/>
              <a:ext cx="997578" cy="997578"/>
            </a:xfrm>
            <a:prstGeom prst="rect">
              <a:avLst/>
            </a:prstGeom>
          </p:spPr>
        </p:pic>
        <p:sp>
          <p:nvSpPr>
            <p:cNvPr id="78" name="正方形/長方形 77"/>
            <p:cNvSpPr/>
            <p:nvPr/>
          </p:nvSpPr>
          <p:spPr>
            <a:xfrm>
              <a:off x="2234219" y="2650157"/>
              <a:ext cx="97340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既存</a:t>
              </a:r>
              <a:r>
                <a:rPr kumimoji="1" lang="en-US" altLang="ja-JP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  <a:cs typeface="+mn-cs"/>
                </a:rPr>
                <a:t>EMS</a:t>
              </a:r>
              <a:endParaRPr kumimoji="1" lang="ja-JP" alt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endParaRPr>
            </a:p>
          </p:txBody>
        </p:sp>
        <p:pic>
          <p:nvPicPr>
            <p:cNvPr id="6146" name="Picture 2" descr="埼玉県熊谷市 M企業様第1工場特高変電所塗装 ｜株式会社ミヤケン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5177" y="4181063"/>
              <a:ext cx="1122787" cy="84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図 6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259" y="4347808"/>
              <a:ext cx="950901" cy="693437"/>
            </a:xfrm>
            <a:prstGeom prst="rect">
              <a:avLst/>
            </a:prstGeom>
          </p:spPr>
        </p:pic>
        <p:pic>
          <p:nvPicPr>
            <p:cNvPr id="62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1570" y="3978223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図 6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527" y="4329716"/>
              <a:ext cx="950901" cy="693437"/>
            </a:xfrm>
            <a:prstGeom prst="rect">
              <a:avLst/>
            </a:prstGeom>
          </p:spPr>
        </p:pic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2549889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ja-JP" altLang="en-US" sz="1050" b="1" dirty="0" smtClean="0">
                  <a:solidFill>
                    <a:srgbClr val="004386">
                      <a:lumMod val="60000"/>
                      <a:lumOff val="40000"/>
                    </a:srgb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北・南工場</a:t>
              </a:r>
              <a:endPara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1" name="テキスト ボックス 80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3652336" y="5072560"/>
              <a:ext cx="79060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ja-JP" altLang="en-US" sz="1050" b="1" dirty="0">
                  <a:solidFill>
                    <a:srgbClr val="004386">
                      <a:lumMod val="60000"/>
                      <a:lumOff val="40000"/>
                    </a:srgb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熱</a:t>
              </a:r>
              <a:r>
                <a:rPr lang="ja-JP" altLang="en-US" sz="1050" b="1" dirty="0" smtClean="0">
                  <a:solidFill>
                    <a:srgbClr val="004386">
                      <a:lumMod val="60000"/>
                      <a:lumOff val="40000"/>
                    </a:srgb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・本工場</a:t>
              </a:r>
              <a:endPara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82" name="Picture 5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55" y="3994651"/>
              <a:ext cx="498224" cy="49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" name="テキスト ボックス 82">
              <a:extLst>
                <a:ext uri="{FF2B5EF4-FFF2-40B4-BE49-F238E27FC236}">
                  <a16:creationId xmlns:a16="http://schemas.microsoft.com/office/drawing/2014/main" id="{60C3DAB6-DD13-4CFC-9E32-E4E5F86AAD51}"/>
                </a:ext>
              </a:extLst>
            </p:cNvPr>
            <p:cNvSpPr txBox="1"/>
            <p:nvPr/>
          </p:nvSpPr>
          <p:spPr>
            <a:xfrm>
              <a:off x="1191883" y="5064880"/>
              <a:ext cx="8579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ja-JP" altLang="en-US" sz="1050" b="1" dirty="0" smtClean="0">
                  <a:solidFill>
                    <a:srgbClr val="004386">
                      <a:lumMod val="60000"/>
                      <a:lumOff val="40000"/>
                    </a:srgbClr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特高変電所</a:t>
              </a:r>
              <a:endParaRPr lang="ja-JP" altLang="en-US" sz="1050" b="1" dirty="0">
                <a:solidFill>
                  <a:srgbClr val="004386">
                    <a:lumMod val="60000"/>
                    <a:lumOff val="40000"/>
                  </a:srgb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2" name="直線コネクタ 11"/>
            <p:cNvCxnSpPr>
              <a:stCxn id="6146" idx="0"/>
            </p:cNvCxnSpPr>
            <p:nvPr/>
          </p:nvCxnSpPr>
          <p:spPr>
            <a:xfrm flipH="1" flipV="1">
              <a:off x="1586570" y="3779679"/>
              <a:ext cx="1" cy="401384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コネクタ 87"/>
            <p:cNvCxnSpPr>
              <a:stCxn id="62" idx="0"/>
            </p:cNvCxnSpPr>
            <p:nvPr/>
          </p:nvCxnSpPr>
          <p:spPr>
            <a:xfrm flipV="1">
              <a:off x="2800682" y="3552677"/>
              <a:ext cx="0" cy="425546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コネクタ 94"/>
            <p:cNvCxnSpPr/>
            <p:nvPr/>
          </p:nvCxnSpPr>
          <p:spPr>
            <a:xfrm flipV="1">
              <a:off x="3934223" y="3779679"/>
              <a:ext cx="0" cy="218162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線コネクタ 95"/>
            <p:cNvCxnSpPr/>
            <p:nvPr/>
          </p:nvCxnSpPr>
          <p:spPr>
            <a:xfrm>
              <a:off x="1586572" y="3779679"/>
              <a:ext cx="2347651" cy="0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正方形/長方形 96"/>
          <p:cNvSpPr/>
          <p:nvPr/>
        </p:nvSpPr>
        <p:spPr>
          <a:xfrm>
            <a:off x="3096225" y="2220698"/>
            <a:ext cx="127599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遠隔保守</a:t>
            </a:r>
            <a:endParaRPr kumimoji="1" lang="ja-JP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7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5"/>
          <p:cNvSpPr>
            <a:spLocks noChangeArrowheads="1"/>
          </p:cNvSpPr>
          <p:nvPr/>
        </p:nvSpPr>
        <p:spPr bwMode="auto">
          <a:xfrm>
            <a:off x="179513" y="119808"/>
            <a:ext cx="5816338" cy="427389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ja-JP" altLang="en-US" sz="2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大信精機　</a:t>
            </a:r>
            <a:r>
              <a:rPr lang="ja-JP" altLang="en-US" sz="2400" b="1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見える化からの省エネ</a:t>
            </a:r>
            <a:r>
              <a:rPr lang="ja-JP" altLang="en-US" sz="24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改善の提案</a:t>
            </a:r>
            <a:endParaRPr lang="ja-JP" altLang="en-US" sz="24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008" y="880901"/>
            <a:ext cx="1243455" cy="9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399457" y="1453121"/>
            <a:ext cx="3574622" cy="3571712"/>
            <a:chOff x="634791" y="2283965"/>
            <a:chExt cx="3369520" cy="2983446"/>
          </a:xfrm>
        </p:grpSpPr>
        <p:grpSp>
          <p:nvGrpSpPr>
            <p:cNvPr id="227" name="グループ化 226"/>
            <p:cNvGrpSpPr/>
            <p:nvPr/>
          </p:nvGrpSpPr>
          <p:grpSpPr>
            <a:xfrm>
              <a:off x="634791" y="2283965"/>
              <a:ext cx="3369520" cy="2983446"/>
              <a:chOff x="580292" y="1420817"/>
              <a:chExt cx="4070349" cy="4665664"/>
            </a:xfrm>
          </p:grpSpPr>
          <p:grpSp>
            <p:nvGrpSpPr>
              <p:cNvPr id="225" name="グループ化 224"/>
              <p:cNvGrpSpPr/>
              <p:nvPr/>
            </p:nvGrpSpPr>
            <p:grpSpPr>
              <a:xfrm>
                <a:off x="580292" y="1420817"/>
                <a:ext cx="4070349" cy="4665664"/>
                <a:chOff x="510443" y="1581154"/>
                <a:chExt cx="4070349" cy="4665664"/>
              </a:xfrm>
            </p:grpSpPr>
            <p:grpSp>
              <p:nvGrpSpPr>
                <p:cNvPr id="1213" name="グループ化 1212"/>
                <p:cNvGrpSpPr/>
                <p:nvPr/>
              </p:nvGrpSpPr>
              <p:grpSpPr>
                <a:xfrm>
                  <a:off x="510443" y="1581154"/>
                  <a:ext cx="4070349" cy="4665664"/>
                  <a:chOff x="2589215" y="1789112"/>
                  <a:chExt cx="4070349" cy="4665664"/>
                </a:xfrm>
              </p:grpSpPr>
              <p:grpSp>
                <p:nvGrpSpPr>
                  <p:cNvPr id="5" name="Group 4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663826" y="3028950"/>
                    <a:ext cx="3995738" cy="3425826"/>
                    <a:chOff x="1678" y="1908"/>
                    <a:chExt cx="2517" cy="2158"/>
                  </a:xfrm>
                </p:grpSpPr>
                <p:sp>
                  <p:nvSpPr>
                    <p:cNvPr id="6" name="AutoShape 3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1791" y="1928"/>
                      <a:ext cx="2404" cy="21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pic>
                  <p:nvPicPr>
                    <p:cNvPr id="1029" name="Picture 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678" y="1908"/>
                      <a:ext cx="2481" cy="21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6" name="Line 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61" y="2122"/>
                      <a:ext cx="240" cy="264"/>
                    </a:xfrm>
                    <a:prstGeom prst="line">
                      <a:avLst/>
                    </a:prstGeom>
                    <a:noFill/>
                    <a:ln w="1588" cap="flat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63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3490" y="3542"/>
                      <a:ext cx="25" cy="46"/>
                    </a:xfrm>
                    <a:custGeom>
                      <a:avLst/>
                      <a:gdLst>
                        <a:gd name="T0" fmla="*/ 5 w 25"/>
                        <a:gd name="T1" fmla="*/ 0 h 46"/>
                        <a:gd name="T2" fmla="*/ 25 w 25"/>
                        <a:gd name="T3" fmla="*/ 2 h 46"/>
                        <a:gd name="T4" fmla="*/ 20 w 25"/>
                        <a:gd name="T5" fmla="*/ 46 h 46"/>
                        <a:gd name="T6" fmla="*/ 0 w 25"/>
                        <a:gd name="T7" fmla="*/ 44 h 46"/>
                        <a:gd name="T8" fmla="*/ 5 w 25"/>
                        <a:gd name="T9" fmla="*/ 0 h 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" h="46">
                          <a:moveTo>
                            <a:pt x="5" y="0"/>
                          </a:moveTo>
                          <a:lnTo>
                            <a:pt x="25" y="2"/>
                          </a:lnTo>
                          <a:lnTo>
                            <a:pt x="20" y="46"/>
                          </a:lnTo>
                          <a:lnTo>
                            <a:pt x="0" y="44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D9D9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49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01" y="2778"/>
                      <a:ext cx="38" cy="15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33" name="Rectangle 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399" y="2457"/>
                      <a:ext cx="16" cy="35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</p:grpSp>
              <p:grpSp>
                <p:nvGrpSpPr>
                  <p:cNvPr id="1044" name="Group 98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2589215" y="1789112"/>
                    <a:ext cx="1612900" cy="1579563"/>
                    <a:chOff x="1493" y="1026"/>
                    <a:chExt cx="1016" cy="995"/>
                  </a:xfrm>
                </p:grpSpPr>
                <p:sp>
                  <p:nvSpPr>
                    <p:cNvPr id="1045" name="AutoShape 97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1630" y="1026"/>
                      <a:ext cx="800" cy="99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grpSp>
                  <p:nvGrpSpPr>
                    <p:cNvPr id="1046" name="Group 1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93" y="1041"/>
                      <a:ext cx="1016" cy="858"/>
                      <a:chOff x="1493" y="1041"/>
                      <a:chExt cx="1016" cy="858"/>
                    </a:xfrm>
                  </p:grpSpPr>
                  <p:pic>
                    <p:nvPicPr>
                      <p:cNvPr id="1184" name="Picture 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" y="1041"/>
                        <a:ext cx="1016" cy="8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91" name="Picture 1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" y="1207"/>
                        <a:ext cx="295" cy="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97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" y="1430"/>
                        <a:ext cx="51" cy="2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pic>
                  <p:nvPicPr>
                    <p:cNvPr id="1149" name="Picture 12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721" y="1129"/>
                      <a:ext cx="121" cy="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50" name="Picture 12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721" y="1129"/>
                      <a:ext cx="121" cy="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047" name="Rectangle 1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4"/>
                      <a:ext cx="101" cy="1"/>
                    </a:xfrm>
                    <a:prstGeom prst="rect">
                      <a:avLst/>
                    </a:prstGeom>
                    <a:solidFill>
                      <a:srgbClr val="EDED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48" name="Rectangle 1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5"/>
                      <a:ext cx="101" cy="1"/>
                    </a:xfrm>
                    <a:prstGeom prst="rect">
                      <a:avLst/>
                    </a:prstGeom>
                    <a:solidFill>
                      <a:srgbClr val="ECECE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49" name="Rectangle 1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5"/>
                      <a:ext cx="101" cy="1"/>
                    </a:xfrm>
                    <a:prstGeom prst="rect">
                      <a:avLst/>
                    </a:prstGeom>
                    <a:solidFill>
                      <a:srgbClr val="EBEBE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50" name="Rectangle 1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6"/>
                      <a:ext cx="101" cy="1"/>
                    </a:xfrm>
                    <a:prstGeom prst="rect">
                      <a:avLst/>
                    </a:prstGeom>
                    <a:solidFill>
                      <a:srgbClr val="EAEAE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52" name="Rectangle 1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6"/>
                      <a:ext cx="101" cy="1"/>
                    </a:xfrm>
                    <a:prstGeom prst="rect">
                      <a:avLst/>
                    </a:prstGeom>
                    <a:solidFill>
                      <a:srgbClr val="E9E9E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53" name="Rectangle 1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6"/>
                      <a:ext cx="101" cy="1"/>
                    </a:xfrm>
                    <a:prstGeom prst="rect">
                      <a:avLst/>
                    </a:prstGeom>
                    <a:solidFill>
                      <a:srgbClr val="E8E8E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055" name="Rectangle 13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7"/>
                      <a:ext cx="101" cy="1"/>
                    </a:xfrm>
                    <a:prstGeom prst="rect">
                      <a:avLst/>
                    </a:prstGeom>
                    <a:solidFill>
                      <a:srgbClr val="E7E7E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0" name="Rectangle 1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7"/>
                      <a:ext cx="101" cy="1"/>
                    </a:xfrm>
                    <a:prstGeom prst="rect">
                      <a:avLst/>
                    </a:prstGeom>
                    <a:solidFill>
                      <a:srgbClr val="E6E6E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1" name="Rectangle 1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8"/>
                      <a:ext cx="101" cy="1"/>
                    </a:xfrm>
                    <a:prstGeom prst="rect">
                      <a:avLst/>
                    </a:prstGeom>
                    <a:solidFill>
                      <a:srgbClr val="E5E5E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2" name="Rectangle 1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8"/>
                      <a:ext cx="101" cy="1"/>
                    </a:xfrm>
                    <a:prstGeom prst="rect">
                      <a:avLst/>
                    </a:prstGeom>
                    <a:solidFill>
                      <a:srgbClr val="E4E4E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3" name="Rectangle 1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9"/>
                      <a:ext cx="101" cy="1"/>
                    </a:xfrm>
                    <a:prstGeom prst="rect">
                      <a:avLst/>
                    </a:prstGeom>
                    <a:solidFill>
                      <a:srgbClr val="E3E3E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4" name="Rectangle 1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39"/>
                      <a:ext cx="101" cy="1"/>
                    </a:xfrm>
                    <a:prstGeom prst="rect">
                      <a:avLst/>
                    </a:prstGeom>
                    <a:solidFill>
                      <a:srgbClr val="E2E2E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5" name="Rectangle 1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0"/>
                      <a:ext cx="101" cy="1"/>
                    </a:xfrm>
                    <a:prstGeom prst="rect">
                      <a:avLst/>
                    </a:prstGeom>
                    <a:solidFill>
                      <a:srgbClr val="E1E1E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6" name="Rectangle 1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0"/>
                      <a:ext cx="101" cy="1"/>
                    </a:xfrm>
                    <a:prstGeom prst="rect">
                      <a:avLst/>
                    </a:prstGeom>
                    <a:solidFill>
                      <a:srgbClr val="E0E0E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7" name="Rectangle 1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1"/>
                      <a:ext cx="101" cy="1"/>
                    </a:xfrm>
                    <a:prstGeom prst="rect">
                      <a:avLst/>
                    </a:prstGeom>
                    <a:solidFill>
                      <a:srgbClr val="DFDFD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8" name="Rectangle 1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1"/>
                      <a:ext cx="101" cy="1"/>
                    </a:xfrm>
                    <a:prstGeom prst="rect">
                      <a:avLst/>
                    </a:prstGeom>
                    <a:solidFill>
                      <a:srgbClr val="DEDED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29" name="Rectangle 1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1"/>
                      <a:ext cx="101" cy="1"/>
                    </a:xfrm>
                    <a:prstGeom prst="rect">
                      <a:avLst/>
                    </a:prstGeom>
                    <a:solidFill>
                      <a:srgbClr val="DDDD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0" name="Rectangle 1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2"/>
                      <a:ext cx="101" cy="1"/>
                    </a:xfrm>
                    <a:prstGeom prst="rect">
                      <a:avLst/>
                    </a:prstGeom>
                    <a:solidFill>
                      <a:srgbClr val="DCDCD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1" name="Rectangle 1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2"/>
                      <a:ext cx="101" cy="1"/>
                    </a:xfrm>
                    <a:prstGeom prst="rect">
                      <a:avLst/>
                    </a:prstGeom>
                    <a:solidFill>
                      <a:srgbClr val="DBDBD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2" name="Rectangle 1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3"/>
                      <a:ext cx="101" cy="1"/>
                    </a:xfrm>
                    <a:prstGeom prst="rect">
                      <a:avLst/>
                    </a:prstGeom>
                    <a:solidFill>
                      <a:srgbClr val="DADAD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3" name="Rectangle 1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3"/>
                      <a:ext cx="101" cy="1"/>
                    </a:xfrm>
                    <a:prstGeom prst="rect">
                      <a:avLst/>
                    </a:prstGeom>
                    <a:solidFill>
                      <a:srgbClr val="D9D9D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4" name="Rectangle 1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4"/>
                      <a:ext cx="101" cy="1"/>
                    </a:xfrm>
                    <a:prstGeom prst="rect">
                      <a:avLst/>
                    </a:prstGeom>
                    <a:solidFill>
                      <a:srgbClr val="D8D8D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5" name="Rectangle 1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4"/>
                      <a:ext cx="101" cy="1"/>
                    </a:xfrm>
                    <a:prstGeom prst="rect">
                      <a:avLst/>
                    </a:prstGeom>
                    <a:solidFill>
                      <a:srgbClr val="D7D7D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6" name="Rectangle 1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5"/>
                      <a:ext cx="101" cy="1"/>
                    </a:xfrm>
                    <a:prstGeom prst="rect">
                      <a:avLst/>
                    </a:prstGeom>
                    <a:solidFill>
                      <a:srgbClr val="D6D6D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7" name="Rectangle 1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5"/>
                      <a:ext cx="101" cy="1"/>
                    </a:xfrm>
                    <a:prstGeom prst="rect">
                      <a:avLst/>
                    </a:prstGeom>
                    <a:solidFill>
                      <a:srgbClr val="D5D5D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8" name="Rectangle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6"/>
                      <a:ext cx="101" cy="1"/>
                    </a:xfrm>
                    <a:prstGeom prst="rect">
                      <a:avLst/>
                    </a:prstGeom>
                    <a:solidFill>
                      <a:srgbClr val="D4D4D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39" name="Rectangle 1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6"/>
                      <a:ext cx="101" cy="1"/>
                    </a:xfrm>
                    <a:prstGeom prst="rect">
                      <a:avLst/>
                    </a:prstGeom>
                    <a:solidFill>
                      <a:srgbClr val="D3D3D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0" name="Rectangle 1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6"/>
                      <a:ext cx="101" cy="1"/>
                    </a:xfrm>
                    <a:prstGeom prst="rect">
                      <a:avLst/>
                    </a:prstGeom>
                    <a:solidFill>
                      <a:srgbClr val="D2D2D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1" name="Rectangle 1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7"/>
                      <a:ext cx="101" cy="1"/>
                    </a:xfrm>
                    <a:prstGeom prst="rect">
                      <a:avLst/>
                    </a:prstGeom>
                    <a:solidFill>
                      <a:srgbClr val="D1D1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2" name="Rectangle 1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7"/>
                      <a:ext cx="101" cy="1"/>
                    </a:xfrm>
                    <a:prstGeom prst="rect">
                      <a:avLst/>
                    </a:prstGeom>
                    <a:solidFill>
                      <a:srgbClr val="D0D0D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3" name="Rectangle 1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8"/>
                      <a:ext cx="101" cy="1"/>
                    </a:xfrm>
                    <a:prstGeom prst="rect">
                      <a:avLst/>
                    </a:prstGeom>
                    <a:solidFill>
                      <a:srgbClr val="CFCFC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4" name="Rectangle 1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8"/>
                      <a:ext cx="101" cy="1"/>
                    </a:xfrm>
                    <a:prstGeom prst="rect">
                      <a:avLst/>
                    </a:prstGeom>
                    <a:solidFill>
                      <a:srgbClr val="CECEC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5" name="Rectangle 1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8"/>
                      <a:ext cx="101" cy="1"/>
                    </a:xfrm>
                    <a:prstGeom prst="rect">
                      <a:avLst/>
                    </a:prstGeom>
                    <a:solidFill>
                      <a:srgbClr val="CDCDC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6" name="Rectangle 1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9"/>
                      <a:ext cx="101" cy="1"/>
                    </a:xfrm>
                    <a:prstGeom prst="rect">
                      <a:avLst/>
                    </a:prstGeom>
                    <a:solidFill>
                      <a:srgbClr val="CCCCC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7" name="Rectangle 1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9"/>
                      <a:ext cx="101" cy="1"/>
                    </a:xfrm>
                    <a:prstGeom prst="rect">
                      <a:avLst/>
                    </a:prstGeom>
                    <a:solidFill>
                      <a:srgbClr val="CBCBC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48" name="Rectangle 1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49"/>
                      <a:ext cx="101" cy="1"/>
                    </a:xfrm>
                    <a:prstGeom prst="rect">
                      <a:avLst/>
                    </a:prstGeom>
                    <a:solidFill>
                      <a:srgbClr val="CACAC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151" name="Rectangle 1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0"/>
                      <a:ext cx="101" cy="1"/>
                    </a:xfrm>
                    <a:prstGeom prst="rect">
                      <a:avLst/>
                    </a:prstGeom>
                    <a:solidFill>
                      <a:srgbClr val="C9C9C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61" name="Rectangle 1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0"/>
                      <a:ext cx="101" cy="1"/>
                    </a:xfrm>
                    <a:prstGeom prst="rect">
                      <a:avLst/>
                    </a:prstGeom>
                    <a:solidFill>
                      <a:srgbClr val="C8C8C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63" name="Rectangle 1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1"/>
                      <a:ext cx="101" cy="1"/>
                    </a:xfrm>
                    <a:prstGeom prst="rect">
                      <a:avLst/>
                    </a:prstGeom>
                    <a:solidFill>
                      <a:srgbClr val="C7C7C7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68" name="Rectangle 1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1"/>
                      <a:ext cx="101" cy="1"/>
                    </a:xfrm>
                    <a:prstGeom prst="rect">
                      <a:avLst/>
                    </a:prstGeom>
                    <a:solidFill>
                      <a:srgbClr val="C6C6C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1" name="Rectangle 1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1"/>
                      <a:ext cx="101" cy="1"/>
                    </a:xfrm>
                    <a:prstGeom prst="rect">
                      <a:avLst/>
                    </a:prstGeom>
                    <a:solidFill>
                      <a:srgbClr val="C5C5C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2" name="Rectangle 1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2"/>
                      <a:ext cx="101" cy="1"/>
                    </a:xfrm>
                    <a:prstGeom prst="rect">
                      <a:avLst/>
                    </a:prstGeom>
                    <a:solidFill>
                      <a:srgbClr val="C4C4C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3" name="Rectangle 1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2"/>
                      <a:ext cx="101" cy="1"/>
                    </a:xfrm>
                    <a:prstGeom prst="rect">
                      <a:avLst/>
                    </a:prstGeom>
                    <a:solidFill>
                      <a:srgbClr val="C3C3C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4" name="Rectangle 1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2"/>
                      <a:ext cx="101" cy="1"/>
                    </a:xfrm>
                    <a:prstGeom prst="rect">
                      <a:avLst/>
                    </a:prstGeom>
                    <a:solidFill>
                      <a:srgbClr val="C2C2C2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6" name="Rectangle 1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3"/>
                      <a:ext cx="101" cy="1"/>
                    </a:xfrm>
                    <a:prstGeom prst="rect">
                      <a:avLst/>
                    </a:prstGeom>
                    <a:solidFill>
                      <a:srgbClr val="C1C1C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7" name="Rectangle 1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3"/>
                      <a:ext cx="101" cy="1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79" name="Rectangle 1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4"/>
                      <a:ext cx="101" cy="1"/>
                    </a:xfrm>
                    <a:prstGeom prst="rect">
                      <a:avLst/>
                    </a:prstGeom>
                    <a:solidFill>
                      <a:srgbClr val="BFBFB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80" name="Rectangle 1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4"/>
                      <a:ext cx="101" cy="1"/>
                    </a:xfrm>
                    <a:prstGeom prst="rect">
                      <a:avLst/>
                    </a:prstGeom>
                    <a:solidFill>
                      <a:srgbClr val="BEBEB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81" name="Rectangle 1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731" y="1154"/>
                      <a:ext cx="101" cy="1"/>
                    </a:xfrm>
                    <a:prstGeom prst="rect">
                      <a:avLst/>
                    </a:prstGeom>
                    <a:solidFill>
                      <a:srgbClr val="BDBDB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pic>
                  <p:nvPicPr>
                    <p:cNvPr id="1202" name="Picture 17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643" y="1813"/>
                      <a:ext cx="787" cy="20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90" name="Line 18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52" y="1763"/>
                      <a:ext cx="0" cy="35"/>
                    </a:xfrm>
                    <a:prstGeom prst="line">
                      <a:avLst/>
                    </a:prstGeom>
                    <a:noFill/>
                    <a:ln w="952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  <p:sp>
                  <p:nvSpPr>
                    <p:cNvPr id="191" name="Line 18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097" y="1763"/>
                      <a:ext cx="0" cy="35"/>
                    </a:xfrm>
                    <a:prstGeom prst="line">
                      <a:avLst/>
                    </a:prstGeom>
                    <a:noFill/>
                    <a:ln w="9525" cap="flat">
                      <a:solidFill>
                        <a:srgbClr val="FFFFFF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ja-JP" altLang="en-US" b="1">
                        <a:solidFill>
                          <a:prstClr val="black"/>
                        </a:solidFill>
                        <a:latin typeface="Meiryo UI" panose="020B0604030504040204" pitchFamily="50" charset="-128"/>
                        <a:ea typeface="Meiryo UI" panose="020B0604030504040204" pitchFamily="50" charset="-128"/>
                      </a:endParaRPr>
                    </a:p>
                  </p:txBody>
                </p:sp>
              </p:grpSp>
            </p:grpSp>
            <p:sp>
              <p:nvSpPr>
                <p:cNvPr id="156" name="Rectangle 5"/>
                <p:cNvSpPr>
                  <a:spLocks noChangeArrowheads="1"/>
                </p:cNvSpPr>
                <p:nvPr/>
              </p:nvSpPr>
              <p:spPr bwMode="auto">
                <a:xfrm>
                  <a:off x="2480398" y="4338791"/>
                  <a:ext cx="384438" cy="168631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本工場</a:t>
                  </a:r>
                </a:p>
              </p:txBody>
            </p:sp>
            <p:sp>
              <p:nvSpPr>
                <p:cNvPr id="157" name="Rectangle 5"/>
                <p:cNvSpPr>
                  <a:spLocks noChangeArrowheads="1"/>
                </p:cNvSpPr>
                <p:nvPr/>
              </p:nvSpPr>
              <p:spPr bwMode="auto">
                <a:xfrm>
                  <a:off x="2353399" y="5487993"/>
                  <a:ext cx="384438" cy="168631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南</a:t>
                  </a: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工場</a:t>
                  </a:r>
                  <a:endParaRPr lang="ja-JP" altLang="en-US" sz="1100" b="1" dirty="0">
                    <a:solidFill>
                      <a:srgbClr val="0000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  <p:sp>
              <p:nvSpPr>
                <p:cNvPr id="228" name="Rectangle 5"/>
                <p:cNvSpPr>
                  <a:spLocks noChangeArrowheads="1"/>
                </p:cNvSpPr>
                <p:nvPr/>
              </p:nvSpPr>
              <p:spPr bwMode="auto">
                <a:xfrm>
                  <a:off x="968437" y="2222505"/>
                  <a:ext cx="384438" cy="168631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北</a:t>
                  </a: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工場</a:t>
                  </a:r>
                  <a:endParaRPr lang="ja-JP" altLang="en-US" sz="1100" b="1" dirty="0">
                    <a:solidFill>
                      <a:srgbClr val="0000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  <p:sp>
              <p:nvSpPr>
                <p:cNvPr id="229" name="Rectangle 5"/>
                <p:cNvSpPr>
                  <a:spLocks noChangeArrowheads="1"/>
                </p:cNvSpPr>
                <p:nvPr/>
              </p:nvSpPr>
              <p:spPr bwMode="auto">
                <a:xfrm>
                  <a:off x="1218656" y="3118559"/>
                  <a:ext cx="741363" cy="84315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  <a:buNone/>
                  </a:pP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熱処理</a:t>
                  </a:r>
                  <a:r>
                    <a:rPr lang="ja-JP" altLang="en-US" sz="1100" b="1" dirty="0">
                      <a:solidFill>
                        <a:srgbClr val="0000FF"/>
                      </a:solidFill>
                      <a:latin typeface="Meiryo UI" panose="020B0604030504040204" pitchFamily="50" charset="-128"/>
                      <a:ea typeface="Meiryo UI" panose="020B0604030504040204" pitchFamily="50" charset="-128"/>
                      <a:cs typeface="Meiryo UI" panose="020B0604030504040204" pitchFamily="50" charset="-128"/>
                    </a:rPr>
                    <a:t>工場</a:t>
                  </a:r>
                  <a:endParaRPr lang="ja-JP" altLang="en-US" sz="1100" b="1" dirty="0">
                    <a:solidFill>
                      <a:srgbClr val="0000FF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endParaRPr>
                </a:p>
              </p:txBody>
            </p:sp>
          </p:grpSp>
          <p:sp>
            <p:nvSpPr>
              <p:cNvPr id="237" name="Rectangle 5"/>
              <p:cNvSpPr>
                <a:spLocks noChangeArrowheads="1"/>
              </p:cNvSpPr>
              <p:nvPr/>
            </p:nvSpPr>
            <p:spPr bwMode="auto">
              <a:xfrm>
                <a:off x="2047017" y="5327656"/>
                <a:ext cx="384438" cy="16863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ja-JP" altLang="en-US" sz="14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①</a:t>
                </a:r>
              </a:p>
            </p:txBody>
          </p:sp>
          <p:sp>
            <p:nvSpPr>
              <p:cNvPr id="387" name="Rectangle 5"/>
              <p:cNvSpPr>
                <a:spLocks noChangeArrowheads="1"/>
              </p:cNvSpPr>
              <p:nvPr/>
            </p:nvSpPr>
            <p:spPr bwMode="auto">
              <a:xfrm>
                <a:off x="2550247" y="3587756"/>
                <a:ext cx="384438" cy="16863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 eaLnBrk="1" fontAlgn="base" hangingPunct="1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ja-JP" altLang="en-US" sz="1400" b="1" dirty="0">
                    <a:solidFill>
                      <a:srgbClr val="FF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Meiryo UI" panose="020B0604030504040204" pitchFamily="50" charset="-128"/>
                  </a:rPr>
                  <a:t>②</a:t>
                </a:r>
              </a:p>
            </p:txBody>
          </p:sp>
        </p:grpSp>
        <p:sp>
          <p:nvSpPr>
            <p:cNvPr id="3" name="正方形/長方形 2"/>
            <p:cNvSpPr/>
            <p:nvPr/>
          </p:nvSpPr>
          <p:spPr>
            <a:xfrm>
              <a:off x="741739" y="2650488"/>
              <a:ext cx="319129" cy="231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ja-JP" altLang="en-US" sz="12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③</a:t>
              </a:r>
              <a:endParaRPr lang="ja-JP" altLang="en-US" sz="1200" b="1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377" y="870648"/>
            <a:ext cx="1257125" cy="94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Rectangle 5"/>
          <p:cNvSpPr>
            <a:spLocks noChangeArrowheads="1"/>
          </p:cNvSpPr>
          <p:nvPr/>
        </p:nvSpPr>
        <p:spPr bwMode="auto">
          <a:xfrm>
            <a:off x="3810040" y="3288159"/>
            <a:ext cx="986556" cy="25197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/>
            <a:r>
              <a:rPr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洗浄機水切り</a:t>
            </a:r>
            <a:endParaRPr lang="ja-JP" altLang="en-US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14" name="Rectangle 5"/>
          <p:cNvSpPr>
            <a:spLocks noChangeArrowheads="1"/>
          </p:cNvSpPr>
          <p:nvPr/>
        </p:nvSpPr>
        <p:spPr bwMode="auto">
          <a:xfrm>
            <a:off x="3873476" y="3540245"/>
            <a:ext cx="986556" cy="25197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/>
            <a:r>
              <a:rPr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切粉</a:t>
            </a:r>
            <a:r>
              <a:rPr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の吹飛ばし</a:t>
            </a:r>
            <a:endParaRPr lang="ja-JP" altLang="en-US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812128" y="1471350"/>
            <a:ext cx="898248" cy="4205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7" name="直線矢印コネクタ 116"/>
          <p:cNvCxnSpPr/>
          <p:nvPr/>
        </p:nvCxnSpPr>
        <p:spPr>
          <a:xfrm flipH="1">
            <a:off x="2451522" y="1813449"/>
            <a:ext cx="1256383" cy="12559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直線矢印コネクタ 117"/>
          <p:cNvCxnSpPr/>
          <p:nvPr/>
        </p:nvCxnSpPr>
        <p:spPr>
          <a:xfrm flipH="1">
            <a:off x="2451522" y="3241073"/>
            <a:ext cx="1256382" cy="11469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5" name="テキスト ボックス 124"/>
          <p:cNvSpPr txBox="1"/>
          <p:nvPr/>
        </p:nvSpPr>
        <p:spPr>
          <a:xfrm>
            <a:off x="653156" y="5160368"/>
            <a:ext cx="1162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sz="1600" b="1" dirty="0" smtClean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改善リスト</a:t>
            </a:r>
            <a:endParaRPr lang="en-US" altLang="ja-JP" sz="1600" b="1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25" name="オブジェクト 24"/>
          <p:cNvGraphicFramePr>
            <a:graphicFrameLocks noChangeAspect="1"/>
          </p:cNvGraphicFramePr>
          <p:nvPr>
            <p:extLst/>
          </p:nvPr>
        </p:nvGraphicFramePr>
        <p:xfrm>
          <a:off x="706338" y="5468145"/>
          <a:ext cx="64579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ワークシート" r:id="rId12" imgW="6457984" imgH="1038313" progId="Excel.Sheet.12">
                  <p:embed/>
                </p:oleObj>
              </mc:Choice>
              <mc:Fallback>
                <p:oleObj name="ワークシート" r:id="rId12" imgW="6457984" imgH="1038313" progId="Excel.Sheet.12">
                  <p:embed/>
                  <p:pic>
                    <p:nvPicPr>
                      <p:cNvPr id="25" name="オブジェクト 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6338" y="5468145"/>
                        <a:ext cx="6457950" cy="1038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Rectangle 5"/>
          <p:cNvSpPr>
            <a:spLocks noChangeArrowheads="1"/>
          </p:cNvSpPr>
          <p:nvPr/>
        </p:nvSpPr>
        <p:spPr bwMode="auto">
          <a:xfrm>
            <a:off x="5203482" y="699758"/>
            <a:ext cx="3868412" cy="337785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r>
              <a:rPr lang="ja-JP" altLang="en-US" sz="16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内蔵されたｴｱｰｼｰｹﾝｽ回路にてｴｱｰをﾊﾟﾙｽ化</a:t>
            </a:r>
            <a:endParaRPr lang="ja-JP" altLang="en-US" sz="16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5" name="Picture 2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57" y="3006575"/>
            <a:ext cx="1872208" cy="208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497" y="1046783"/>
            <a:ext cx="1804110" cy="224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Rectangle 5"/>
          <p:cNvSpPr>
            <a:spLocks noChangeArrowheads="1"/>
          </p:cNvSpPr>
          <p:nvPr/>
        </p:nvSpPr>
        <p:spPr bwMode="auto">
          <a:xfrm>
            <a:off x="1940924" y="618678"/>
            <a:ext cx="1869117" cy="251970"/>
          </a:xfrm>
          <a:prstGeom prst="rect">
            <a:avLst/>
          </a:prstGeom>
          <a:noFill/>
          <a:ln>
            <a:noFill/>
          </a:ln>
          <a:extLst/>
        </p:spPr>
        <p:txBody>
          <a:bodyPr wrap="none" anchor="ctr"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charset="0"/>
                <a:ea typeface="ＭＳ Ｐゴシック" charset="-128"/>
                <a:cs typeface="+mn-cs"/>
              </a:defRPr>
            </a:lvl9pPr>
          </a:lstStyle>
          <a:p>
            <a:pPr algn="ctr"/>
            <a:r>
              <a:rPr lang="ja-JP" altLang="en-US" sz="1200" dirty="0">
                <a:solidFill>
                  <a:prstClr val="black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インバータ化と圧力制御</a:t>
            </a:r>
            <a:endParaRPr lang="ja-JP" altLang="en-US" sz="1200" dirty="0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840" y="2346493"/>
            <a:ext cx="12192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9" y="3463545"/>
            <a:ext cx="1855617" cy="155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右矢印 22"/>
          <p:cNvSpPr/>
          <p:nvPr/>
        </p:nvSpPr>
        <p:spPr>
          <a:xfrm rot="2492841">
            <a:off x="6812369" y="2803952"/>
            <a:ext cx="504056" cy="573519"/>
          </a:xfrm>
          <a:prstGeom prst="rightArrow">
            <a:avLst/>
          </a:prstGeom>
          <a:solidFill>
            <a:srgbClr val="DC0032"/>
          </a:solidFill>
          <a:ln>
            <a:solidFill>
              <a:srgbClr val="FF437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ja-JP" altLang="en-US" b="1">
              <a:solidFill>
                <a:prstClr val="black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8603238" y="5600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ja-JP" dirty="0">
                <a:solidFill>
                  <a:prstClr val="black"/>
                </a:solidFill>
                <a:latin typeface="Arial" pitchFamily="34" charset="0"/>
                <a:ea typeface="ＭＳ Ｐゴシック" pitchFamily="50" charset="-128"/>
              </a:rPr>
              <a:t>2/2</a:t>
            </a:r>
            <a:endParaRPr lang="ja-JP" altLang="en-US" dirty="0">
              <a:solidFill>
                <a:prstClr val="black"/>
              </a:solidFill>
              <a:latin typeface="Arial" pitchFamily="34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948034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NSO-forum2017-J">
  <a:themeElements>
    <a:clrScheme name="DENSO-color2017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2.xml><?xml version="1.0" encoding="utf-8"?>
<a:theme xmlns:a="http://schemas.openxmlformats.org/drawingml/2006/main" name="プレゼンスライド_関係者外秘_4x3_170701">
  <a:themeElements>
    <a:clrScheme name="DENSO170309">
      <a:dk1>
        <a:srgbClr val="000000"/>
      </a:dk1>
      <a:lt1>
        <a:srgbClr val="FFFFFF"/>
      </a:lt1>
      <a:dk2>
        <a:srgbClr val="B9D7EB"/>
      </a:dk2>
      <a:lt2>
        <a:srgbClr val="DC0032"/>
      </a:lt2>
      <a:accent1>
        <a:srgbClr val="828282"/>
      </a:accent1>
      <a:accent2>
        <a:srgbClr val="34B78F"/>
      </a:accent2>
      <a:accent3>
        <a:srgbClr val="A77BCA"/>
      </a:accent3>
      <a:accent4>
        <a:srgbClr val="0092BD"/>
      </a:accent4>
      <a:accent5>
        <a:srgbClr val="004386"/>
      </a:accent5>
      <a:accent6>
        <a:srgbClr val="EF60A3"/>
      </a:accent6>
      <a:hlink>
        <a:srgbClr val="000000"/>
      </a:hlink>
      <a:folHlink>
        <a:srgbClr val="000000"/>
      </a:folHlink>
    </a:clrScheme>
    <a:fontScheme name="DENSO1703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bg2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5A31BC68-EDA0-4B6D-B4CE-9BD30CB1C643}" vid="{26B9B838-5D37-4B26-A1D0-2E914534F74C}"/>
    </a:ext>
  </a:extLst>
</a:theme>
</file>

<file path=ppt/theme/theme3.xml><?xml version="1.0" encoding="utf-8"?>
<a:theme xmlns:a="http://schemas.openxmlformats.org/drawingml/2006/main" name="5_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標準デザイン">
      <a:majorFont>
        <a:latin typeface="HGP創英角ｺﾞｼｯｸUB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algn="ctr">
          <a:solidFill>
            <a:srgbClr val="008000"/>
          </a:solidFill>
          <a:round/>
          <a:headEnd/>
          <a:tailEnd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</a:extLst>
      </a:spPr>
      <a:bodyPr/>
      <a:lstStyle>
        <a:defPPr eaLnBrk="1" hangingPunct="1">
          <a:defRPr>
            <a:solidFill>
              <a:srgbClr val="000000"/>
            </a:solidFill>
            <a:latin typeface="Meiryo UI" pitchFamily="34" charset="-128"/>
            <a:ea typeface="Meiryo UI" pitchFamily="34" charset="-128"/>
            <a:cs typeface="Meiryo UI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1_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2525</Words>
  <Application>Microsoft Office PowerPoint</Application>
  <PresentationFormat>ユーザー設定</PresentationFormat>
  <Paragraphs>556</Paragraphs>
  <Slides>19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6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37" baseType="lpstr">
      <vt:lpstr>BIZ UDPゴシック</vt:lpstr>
      <vt:lpstr>HGP創英角ｺﾞｼｯｸUB</vt:lpstr>
      <vt:lpstr>Meiryo UI</vt:lpstr>
      <vt:lpstr>ＭＳ Ｐゴシック</vt:lpstr>
      <vt:lpstr>Yu Gothic</vt:lpstr>
      <vt:lpstr>Arial</vt:lpstr>
      <vt:lpstr>Calibri</vt:lpstr>
      <vt:lpstr>Calibri Light</vt:lpstr>
      <vt:lpstr>Times New Roman</vt:lpstr>
      <vt:lpstr>Verdana</vt:lpstr>
      <vt:lpstr>Wingdings</vt:lpstr>
      <vt:lpstr>1_DENSO-forum2017-J</vt:lpstr>
      <vt:lpstr>プレゼンスライド_関係者外秘_4x3_170701</vt:lpstr>
      <vt:lpstr>5_標準デザイン</vt:lpstr>
      <vt:lpstr>標準デザイン</vt:lpstr>
      <vt:lpstr>Office テーマ</vt:lpstr>
      <vt:lpstr>Office ​​テーマ</vt:lpstr>
      <vt:lpstr>ワークシート</vt:lpstr>
      <vt:lpstr>2020年9月29日 　　　省エネ現場改善の進め方　打合せ</vt:lpstr>
      <vt:lpstr>１、工場ファシリティーマネージメントの深化</vt:lpstr>
      <vt:lpstr>２、保全計画の見える化</vt:lpstr>
      <vt:lpstr>３、省エネ改善計画の見える化</vt:lpstr>
      <vt:lpstr>４、設備保全・省エネ改善の計画見える化の統合</vt:lpstr>
      <vt:lpstr>5、工場EMSを活用した改善策例</vt:lpstr>
      <vt:lpstr>６、施設ポータルサイトの活用</vt:lpstr>
      <vt:lpstr>7、ダイシン精機㈱ 情報基盤 事例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７、省エネ改善ネタ出しと見える化の進め方(案)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2017-07-28T05:11:55Z</dcterms:created>
  <dcterms:modified xsi:type="dcterms:W3CDTF">2020-10-07T07:28:44Z</dcterms:modified>
</cp:coreProperties>
</file>